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9"/>
  </p:notesMasterIdLst>
  <p:sldIdLst>
    <p:sldId id="256" r:id="rId2"/>
    <p:sldId id="306" r:id="rId3"/>
    <p:sldId id="265" r:id="rId4"/>
    <p:sldId id="316" r:id="rId5"/>
    <p:sldId id="262" r:id="rId6"/>
    <p:sldId id="258" r:id="rId7"/>
    <p:sldId id="257" r:id="rId8"/>
    <p:sldId id="263" r:id="rId9"/>
    <p:sldId id="307" r:id="rId10"/>
    <p:sldId id="261" r:id="rId11"/>
    <p:sldId id="266" r:id="rId12"/>
    <p:sldId id="267" r:id="rId13"/>
    <p:sldId id="269" r:id="rId14"/>
    <p:sldId id="310" r:id="rId15"/>
    <p:sldId id="315" r:id="rId16"/>
    <p:sldId id="270" r:id="rId17"/>
    <p:sldId id="311" r:id="rId18"/>
    <p:sldId id="271" r:id="rId19"/>
    <p:sldId id="272" r:id="rId20"/>
    <p:sldId id="273" r:id="rId21"/>
    <p:sldId id="274" r:id="rId22"/>
    <p:sldId id="275" r:id="rId23"/>
    <p:sldId id="312" r:id="rId24"/>
    <p:sldId id="276" r:id="rId25"/>
    <p:sldId id="277" r:id="rId26"/>
    <p:sldId id="278" r:id="rId27"/>
    <p:sldId id="281" r:id="rId28"/>
    <p:sldId id="282" r:id="rId29"/>
    <p:sldId id="283" r:id="rId30"/>
    <p:sldId id="284" r:id="rId31"/>
    <p:sldId id="285" r:id="rId32"/>
    <p:sldId id="286" r:id="rId33"/>
    <p:sldId id="288" r:id="rId34"/>
    <p:sldId id="287" r:id="rId35"/>
    <p:sldId id="289" r:id="rId36"/>
    <p:sldId id="290" r:id="rId37"/>
    <p:sldId id="294" r:id="rId38"/>
    <p:sldId id="295" r:id="rId39"/>
    <p:sldId id="296" r:id="rId40"/>
    <p:sldId id="299" r:id="rId41"/>
    <p:sldId id="300" r:id="rId42"/>
    <p:sldId id="301" r:id="rId43"/>
    <p:sldId id="297" r:id="rId44"/>
    <p:sldId id="304" r:id="rId45"/>
    <p:sldId id="305" r:id="rId46"/>
    <p:sldId id="313" r:id="rId47"/>
    <p:sldId id="31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Trujillo" initials="M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00" autoAdjust="0"/>
  </p:normalViewPr>
  <p:slideViewPr>
    <p:cSldViewPr>
      <p:cViewPr>
        <p:scale>
          <a:sx n="111" d="100"/>
          <a:sy n="111" d="100"/>
        </p:scale>
        <p:origin x="-97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1286109122723296"/>
          <c:y val="6.6666666666666666E-2"/>
        </c:manualLayout>
      </c:layout>
      <c:overlay val="0"/>
    </c:title>
    <c:autoTitleDeleted val="0"/>
    <c:plotArea>
      <c:layout>
        <c:manualLayout>
          <c:layoutTarget val="inner"/>
          <c:xMode val="edge"/>
          <c:yMode val="edge"/>
          <c:x val="9.6000916552097651E-2"/>
          <c:y val="0.22526054669995518"/>
          <c:w val="0.49245198516852062"/>
          <c:h val="0.75669451379553165"/>
        </c:manualLayout>
      </c:layout>
      <c:pieChart>
        <c:varyColors val="1"/>
        <c:ser>
          <c:idx val="0"/>
          <c:order val="0"/>
          <c:tx>
            <c:strRef>
              <c:f>'[Chart in Microsoft PowerPoint]Sheet1'!$B$1</c:f>
              <c:strCache>
                <c:ptCount val="1"/>
                <c:pt idx="0">
                  <c:v>Funding Needs</c:v>
                </c:pt>
              </c:strCache>
            </c:strRef>
          </c:tx>
          <c:explosion val="3"/>
          <c:dPt>
            <c:idx val="0"/>
            <c:bubble3D val="0"/>
            <c:spPr>
              <a:ln w="12700">
                <a:solidFill>
                  <a:schemeClr val="tx1"/>
                </a:solidFill>
              </a:ln>
            </c:spPr>
          </c:dPt>
          <c:dPt>
            <c:idx val="1"/>
            <c:bubble3D val="0"/>
            <c:spPr>
              <a:ln>
                <a:solidFill>
                  <a:schemeClr val="tx1"/>
                </a:solidFill>
              </a:ln>
            </c:spPr>
          </c:dPt>
          <c:dPt>
            <c:idx val="2"/>
            <c:bubble3D val="0"/>
            <c:spPr>
              <a:ln>
                <a:solidFill>
                  <a:schemeClr val="tx1"/>
                </a:solidFill>
              </a:ln>
            </c:spPr>
          </c:dPt>
          <c:dLbls>
            <c:dLbl>
              <c:idx val="0"/>
              <c:layout>
                <c:manualLayout>
                  <c:x val="-0.10810904318778335"/>
                  <c:y val="8.8724992709244679E-2"/>
                </c:manualLayout>
              </c:layout>
              <c:tx>
                <c:rich>
                  <a:bodyPr/>
                  <a:lstStyle/>
                  <a:p>
                    <a:r>
                      <a:rPr lang="en-US" b="1" dirty="0">
                        <a:solidFill>
                          <a:schemeClr val="bg1"/>
                        </a:solidFill>
                      </a:rPr>
                      <a:t>40</a:t>
                    </a:r>
                    <a:r>
                      <a:rPr lang="en-US" dirty="0">
                        <a:solidFill>
                          <a:schemeClr val="bg1"/>
                        </a:solidFill>
                      </a:rPr>
                      <a:t>%</a:t>
                    </a:r>
                  </a:p>
                </c:rich>
              </c:tx>
              <c:dLblPos val="bestFit"/>
              <c:showLegendKey val="0"/>
              <c:showVal val="1"/>
              <c:showCatName val="0"/>
              <c:showSerName val="0"/>
              <c:showPercent val="0"/>
              <c:showBubbleSize val="0"/>
            </c:dLbl>
            <c:dLbl>
              <c:idx val="1"/>
              <c:layout>
                <c:manualLayout>
                  <c:x val="-5.5236725217040178E-2"/>
                  <c:y val="-9.2234848484848489E-2"/>
                </c:manualLayout>
              </c:layout>
              <c:tx>
                <c:rich>
                  <a:bodyPr/>
                  <a:lstStyle/>
                  <a:p>
                    <a:pPr>
                      <a:defRPr sz="1200" b="1"/>
                    </a:pPr>
                    <a:r>
                      <a:rPr lang="en-US" b="1" dirty="0">
                        <a:solidFill>
                          <a:schemeClr val="bg1"/>
                        </a:solidFill>
                      </a:rPr>
                      <a:t>14%</a:t>
                    </a:r>
                  </a:p>
                </c:rich>
              </c:tx>
              <c:numFmt formatCode="0%" sourceLinked="0"/>
              <c:spPr/>
              <c:dLblPos val="bestFit"/>
              <c:showLegendKey val="0"/>
              <c:showVal val="1"/>
              <c:showCatName val="0"/>
              <c:showSerName val="0"/>
              <c:showPercent val="0"/>
              <c:showBubbleSize val="0"/>
            </c:dLbl>
            <c:dLbl>
              <c:idx val="2"/>
              <c:layout>
                <c:manualLayout>
                  <c:x val="9.2866459874333895E-2"/>
                  <c:y val="-8.0925634295713034E-2"/>
                </c:manualLayout>
              </c:layout>
              <c:tx>
                <c:rich>
                  <a:bodyPr/>
                  <a:lstStyle/>
                  <a:p>
                    <a:pPr>
                      <a:defRPr sz="1200" b="1"/>
                    </a:pPr>
                    <a:r>
                      <a:rPr lang="en-US" dirty="0">
                        <a:solidFill>
                          <a:schemeClr val="bg1"/>
                        </a:solidFill>
                      </a:rPr>
                      <a:t>28%</a:t>
                    </a:r>
                  </a:p>
                </c:rich>
              </c:tx>
              <c:numFmt formatCode="0%" sourceLinked="0"/>
              <c:spPr/>
              <c:dLblPos val="bestFit"/>
              <c:showLegendKey val="0"/>
              <c:showVal val="1"/>
              <c:showCatName val="0"/>
              <c:showSerName val="0"/>
              <c:showPercent val="0"/>
              <c:showBubbleSize val="0"/>
            </c:dLbl>
            <c:numFmt formatCode="0%" sourceLinked="0"/>
            <c:txPr>
              <a:bodyPr/>
              <a:lstStyle/>
              <a:p>
                <a:pPr>
                  <a:defRPr sz="1200"/>
                </a:pPr>
                <a:endParaRPr lang="en-US"/>
              </a:p>
            </c:txPr>
            <c:dLblPos val="bestFit"/>
            <c:showLegendKey val="0"/>
            <c:showVal val="1"/>
            <c:showCatName val="0"/>
            <c:showSerName val="0"/>
            <c:showPercent val="0"/>
            <c:showBubbleSize val="0"/>
            <c:showLeaderLines val="1"/>
          </c:dLbls>
          <c:cat>
            <c:strRef>
              <c:f>'[Chart in Microsoft PowerPoint]Sheet1'!$A$2:$A$8</c:f>
              <c:strCache>
                <c:ptCount val="7"/>
                <c:pt idx="0">
                  <c:v>Technology</c:v>
                </c:pt>
                <c:pt idx="1">
                  <c:v>Data/Case Management</c:v>
                </c:pt>
                <c:pt idx="2">
                  <c:v>Infrastructure</c:v>
                </c:pt>
                <c:pt idx="3">
                  <c:v>Equipment, Furniture</c:v>
                </c:pt>
                <c:pt idx="4">
                  <c:v>Research (Strategic Plans, Needs Assessments, Evaluations)</c:v>
                </c:pt>
                <c:pt idx="5">
                  <c:v>Transportation </c:v>
                </c:pt>
                <c:pt idx="6">
                  <c:v>Training</c:v>
                </c:pt>
              </c:strCache>
            </c:strRef>
          </c:cat>
          <c:val>
            <c:numRef>
              <c:f>'[Chart in Microsoft PowerPoint]Sheet1'!$B$2:$B$8</c:f>
              <c:numCache>
                <c:formatCode>0%</c:formatCode>
                <c:ptCount val="7"/>
                <c:pt idx="0">
                  <c:v>0.4</c:v>
                </c:pt>
                <c:pt idx="1">
                  <c:v>0.14000000000000001</c:v>
                </c:pt>
                <c:pt idx="2">
                  <c:v>0.28000000000000003</c:v>
                </c:pt>
                <c:pt idx="3">
                  <c:v>7.0000000000000007E-2</c:v>
                </c:pt>
                <c:pt idx="4">
                  <c:v>0.1</c:v>
                </c:pt>
                <c:pt idx="5">
                  <c:v>0.05</c:v>
                </c:pt>
                <c:pt idx="6">
                  <c:v>0.06</c:v>
                </c:pt>
              </c:numCache>
            </c:numRef>
          </c:val>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1000" b="1" kern="1200" spc="-130" baseline="0">
                <a:latin typeface="Candara" panose="020E0502030303020204" pitchFamily="34" charset="0"/>
              </a:defRPr>
            </a:pPr>
            <a:endParaRPr lang="en-US"/>
          </a:p>
        </c:txPr>
      </c:legendEntry>
      <c:legendEntry>
        <c:idx val="1"/>
        <c:txPr>
          <a:bodyPr/>
          <a:lstStyle/>
          <a:p>
            <a:pPr>
              <a:defRPr sz="1000" b="1" kern="1200" spc="-130" baseline="0">
                <a:latin typeface="Candara" panose="020E0502030303020204" pitchFamily="34" charset="0"/>
              </a:defRPr>
            </a:pPr>
            <a:endParaRPr lang="en-US"/>
          </a:p>
        </c:txPr>
      </c:legendEntry>
      <c:legendEntry>
        <c:idx val="2"/>
        <c:txPr>
          <a:bodyPr/>
          <a:lstStyle/>
          <a:p>
            <a:pPr>
              <a:defRPr sz="1000" b="1" kern="1200" spc="-130" baseline="0">
                <a:latin typeface="Candara" panose="020E0502030303020204" pitchFamily="34" charset="0"/>
              </a:defRPr>
            </a:pPr>
            <a:endParaRPr lang="en-US"/>
          </a:p>
        </c:txPr>
      </c:legendEntry>
      <c:layout>
        <c:manualLayout>
          <c:xMode val="edge"/>
          <c:yMode val="edge"/>
          <c:x val="0.62988330304865725"/>
          <c:y val="0.15959884275829159"/>
          <c:w val="0.35473208156672731"/>
          <c:h val="0.79434383202099734"/>
        </c:manualLayout>
      </c:layout>
      <c:overlay val="0"/>
      <c:txPr>
        <a:bodyPr/>
        <a:lstStyle/>
        <a:p>
          <a:pPr>
            <a:defRPr sz="1000" kern="1200" spc="-130" baseline="0">
              <a:latin typeface="Candara" panose="020E0502030303020204" pitchFamily="34" charset="0"/>
            </a:defRPr>
          </a:pPr>
          <a:endParaRPr lang="en-US"/>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B62D0-514D-4DB3-B48D-14A6F27F7528}"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B9A2D918-AAF6-4589-80E7-DD06D4ACE4C8}">
      <dgm:prSet phldrT="[Text]"/>
      <dgm:spPr/>
      <dgm:t>
        <a:bodyPr/>
        <a:lstStyle/>
        <a:p>
          <a:r>
            <a:rPr lang="en-US" dirty="0" smtClean="0"/>
            <a:t>Feb 2015</a:t>
          </a:r>
          <a:endParaRPr lang="en-US" dirty="0"/>
        </a:p>
      </dgm:t>
    </dgm:pt>
    <dgm:pt modelId="{0D394905-7359-4BB9-B8FE-BBDB94EDE5EE}" type="parTrans" cxnId="{58DE78E9-4431-4096-8778-A6C182333780}">
      <dgm:prSet/>
      <dgm:spPr/>
      <dgm:t>
        <a:bodyPr/>
        <a:lstStyle/>
        <a:p>
          <a:endParaRPr lang="en-US"/>
        </a:p>
      </dgm:t>
    </dgm:pt>
    <dgm:pt modelId="{69915CCE-5E11-40BD-A570-C221D440AD66}" type="sibTrans" cxnId="{58DE78E9-4431-4096-8778-A6C182333780}">
      <dgm:prSet/>
      <dgm:spPr/>
      <dgm:t>
        <a:bodyPr/>
        <a:lstStyle/>
        <a:p>
          <a:endParaRPr lang="en-US"/>
        </a:p>
      </dgm:t>
    </dgm:pt>
    <dgm:pt modelId="{92C29A47-6952-45E0-B195-4E5680808199}">
      <dgm:prSet phldrT="[Text]"/>
      <dgm:spPr/>
      <dgm:t>
        <a:bodyPr/>
        <a:lstStyle/>
        <a:p>
          <a:r>
            <a:rPr lang="en-US" dirty="0" smtClean="0"/>
            <a:t>Met with the Crime Victim Service Advisory Board (CVSB)</a:t>
          </a:r>
          <a:endParaRPr lang="en-US" dirty="0"/>
        </a:p>
      </dgm:t>
    </dgm:pt>
    <dgm:pt modelId="{4321FEA0-6A8E-45E2-A697-411B2ADA9B36}" type="parTrans" cxnId="{8201762D-AC48-499B-A948-A1D0093C84C5}">
      <dgm:prSet/>
      <dgm:spPr/>
      <dgm:t>
        <a:bodyPr/>
        <a:lstStyle/>
        <a:p>
          <a:endParaRPr lang="en-US"/>
        </a:p>
      </dgm:t>
    </dgm:pt>
    <dgm:pt modelId="{A8224364-BCB0-4244-B4D9-2602AF46398D}" type="sibTrans" cxnId="{8201762D-AC48-499B-A948-A1D0093C84C5}">
      <dgm:prSet/>
      <dgm:spPr/>
      <dgm:t>
        <a:bodyPr/>
        <a:lstStyle/>
        <a:p>
          <a:endParaRPr lang="en-US"/>
        </a:p>
      </dgm:t>
    </dgm:pt>
    <dgm:pt modelId="{6DBDEBB3-936C-45ED-984A-7F942FD918D5}">
      <dgm:prSet phldrT="[Text]"/>
      <dgm:spPr/>
      <dgm:t>
        <a:bodyPr/>
        <a:lstStyle/>
        <a:p>
          <a:r>
            <a:rPr lang="en-US" dirty="0" smtClean="0"/>
            <a:t>April 2015</a:t>
          </a:r>
          <a:endParaRPr lang="en-US" dirty="0"/>
        </a:p>
      </dgm:t>
    </dgm:pt>
    <dgm:pt modelId="{2DD026F1-568B-403C-9238-6EB606556EE4}" type="parTrans" cxnId="{27574D57-4663-412F-9F07-996D72A1CC0E}">
      <dgm:prSet/>
      <dgm:spPr/>
      <dgm:t>
        <a:bodyPr/>
        <a:lstStyle/>
        <a:p>
          <a:endParaRPr lang="en-US"/>
        </a:p>
      </dgm:t>
    </dgm:pt>
    <dgm:pt modelId="{74656B91-22E9-4495-B8AF-9885DB6271CC}" type="sibTrans" cxnId="{27574D57-4663-412F-9F07-996D72A1CC0E}">
      <dgm:prSet/>
      <dgm:spPr/>
      <dgm:t>
        <a:bodyPr/>
        <a:lstStyle/>
        <a:p>
          <a:endParaRPr lang="en-US"/>
        </a:p>
      </dgm:t>
    </dgm:pt>
    <dgm:pt modelId="{4A3D5173-A0C0-43E1-A51F-88B9AA6E1C5A}">
      <dgm:prSet phldrT="[Text]"/>
      <dgm:spPr/>
      <dgm:t>
        <a:bodyPr/>
        <a:lstStyle/>
        <a:p>
          <a:r>
            <a:rPr lang="en-US" dirty="0" smtClean="0"/>
            <a:t>Surveyed stakeholders &amp; analyzed data to identify trends &amp; common needs </a:t>
          </a:r>
          <a:endParaRPr lang="en-US" dirty="0"/>
        </a:p>
      </dgm:t>
    </dgm:pt>
    <dgm:pt modelId="{5C7ED314-3BB3-4DBA-A25B-EB4D701B841F}" type="parTrans" cxnId="{B484D14D-7D3A-4A3A-93D5-A931F5DACE83}">
      <dgm:prSet/>
      <dgm:spPr/>
      <dgm:t>
        <a:bodyPr/>
        <a:lstStyle/>
        <a:p>
          <a:endParaRPr lang="en-US"/>
        </a:p>
      </dgm:t>
    </dgm:pt>
    <dgm:pt modelId="{63D86F91-3B7F-4D5F-8A4B-E2D20A3B070B}" type="sibTrans" cxnId="{B484D14D-7D3A-4A3A-93D5-A931F5DACE83}">
      <dgm:prSet/>
      <dgm:spPr/>
      <dgm:t>
        <a:bodyPr/>
        <a:lstStyle/>
        <a:p>
          <a:endParaRPr lang="en-US"/>
        </a:p>
      </dgm:t>
    </dgm:pt>
    <dgm:pt modelId="{E863BB8F-5AD6-4C17-A6A5-A9162E641A2C}">
      <dgm:prSet phldrT="[Text]"/>
      <dgm:spPr/>
      <dgm:t>
        <a:bodyPr/>
        <a:lstStyle/>
        <a:p>
          <a:r>
            <a:rPr lang="en-US" dirty="0" smtClean="0"/>
            <a:t>May 2015</a:t>
          </a:r>
          <a:endParaRPr lang="en-US" dirty="0"/>
        </a:p>
      </dgm:t>
    </dgm:pt>
    <dgm:pt modelId="{F7ED8EF3-A474-4523-B590-45C265309A5E}" type="parTrans" cxnId="{423899BD-2867-4E10-862C-87BE885ECA3B}">
      <dgm:prSet/>
      <dgm:spPr/>
      <dgm:t>
        <a:bodyPr/>
        <a:lstStyle/>
        <a:p>
          <a:endParaRPr lang="en-US"/>
        </a:p>
      </dgm:t>
    </dgm:pt>
    <dgm:pt modelId="{E2919F64-A45E-4E2A-B6C8-4AD642DA7179}" type="sibTrans" cxnId="{423899BD-2867-4E10-862C-87BE885ECA3B}">
      <dgm:prSet/>
      <dgm:spPr/>
      <dgm:t>
        <a:bodyPr/>
        <a:lstStyle/>
        <a:p>
          <a:endParaRPr lang="en-US"/>
        </a:p>
      </dgm:t>
    </dgm:pt>
    <dgm:pt modelId="{C22950BA-E52D-40F6-9597-8AA377FCC46E}">
      <dgm:prSet phldrT="[Text]"/>
      <dgm:spPr/>
      <dgm:t>
        <a:bodyPr/>
        <a:lstStyle/>
        <a:p>
          <a:r>
            <a:rPr lang="en-US" dirty="0" smtClean="0"/>
            <a:t>Host Forums across the State</a:t>
          </a:r>
          <a:endParaRPr lang="en-US" dirty="0"/>
        </a:p>
      </dgm:t>
    </dgm:pt>
    <dgm:pt modelId="{6FF74917-5804-46D6-91FC-2DE0617F7215}" type="parTrans" cxnId="{9ACCC617-3223-4E70-A3AF-E3ED1E11EF65}">
      <dgm:prSet/>
      <dgm:spPr/>
      <dgm:t>
        <a:bodyPr/>
        <a:lstStyle/>
        <a:p>
          <a:endParaRPr lang="en-US"/>
        </a:p>
      </dgm:t>
    </dgm:pt>
    <dgm:pt modelId="{AC4ED74B-672A-4F59-A428-D36000834160}" type="sibTrans" cxnId="{9ACCC617-3223-4E70-A3AF-E3ED1E11EF65}">
      <dgm:prSet/>
      <dgm:spPr/>
      <dgm:t>
        <a:bodyPr/>
        <a:lstStyle/>
        <a:p>
          <a:endParaRPr lang="en-US"/>
        </a:p>
      </dgm:t>
    </dgm:pt>
    <dgm:pt modelId="{E25F83E5-9B65-483C-9F10-B43AA815E0E3}">
      <dgm:prSet phldrT="[Text]"/>
      <dgm:spPr/>
      <dgm:t>
        <a:bodyPr/>
        <a:lstStyle/>
        <a:p>
          <a:r>
            <a:rPr lang="en-US" dirty="0" smtClean="0"/>
            <a:t>Meet with Local VALE Programs			</a:t>
          </a:r>
          <a:endParaRPr lang="en-US" dirty="0"/>
        </a:p>
      </dgm:t>
    </dgm:pt>
    <dgm:pt modelId="{550392EE-3B97-477A-B3E6-C81DF36615C7}" type="parTrans" cxnId="{E270F766-6977-4941-8100-1503FF139EF0}">
      <dgm:prSet/>
      <dgm:spPr/>
      <dgm:t>
        <a:bodyPr/>
        <a:lstStyle/>
        <a:p>
          <a:endParaRPr lang="en-US"/>
        </a:p>
      </dgm:t>
    </dgm:pt>
    <dgm:pt modelId="{19854150-CBC1-4683-AAFF-0E4A80AADCAF}" type="sibTrans" cxnId="{E270F766-6977-4941-8100-1503FF139EF0}">
      <dgm:prSet/>
      <dgm:spPr/>
      <dgm:t>
        <a:bodyPr/>
        <a:lstStyle/>
        <a:p>
          <a:endParaRPr lang="en-US"/>
        </a:p>
      </dgm:t>
    </dgm:pt>
    <dgm:pt modelId="{12ECB67F-5930-4F86-9AED-0102904CA52A}">
      <dgm:prSet phldrT="[Text]"/>
      <dgm:spPr/>
      <dgm:t>
        <a:bodyPr/>
        <a:lstStyle/>
        <a:p>
          <a:r>
            <a:rPr lang="en-US" dirty="0" smtClean="0"/>
            <a:t>Ongoing</a:t>
          </a:r>
          <a:endParaRPr lang="en-US" dirty="0"/>
        </a:p>
      </dgm:t>
    </dgm:pt>
    <dgm:pt modelId="{A7EBDEA9-5AE2-4872-8760-1E9994638004}" type="parTrans" cxnId="{2E37B323-0235-495B-B208-CC8C1F1BD46F}">
      <dgm:prSet/>
      <dgm:spPr/>
      <dgm:t>
        <a:bodyPr/>
        <a:lstStyle/>
        <a:p>
          <a:endParaRPr lang="en-US"/>
        </a:p>
      </dgm:t>
    </dgm:pt>
    <dgm:pt modelId="{185658CF-DFE9-48AD-8177-6D6EF084063A}" type="sibTrans" cxnId="{2E37B323-0235-495B-B208-CC8C1F1BD46F}">
      <dgm:prSet/>
      <dgm:spPr/>
      <dgm:t>
        <a:bodyPr/>
        <a:lstStyle/>
        <a:p>
          <a:endParaRPr lang="en-US"/>
        </a:p>
      </dgm:t>
    </dgm:pt>
    <dgm:pt modelId="{EEA12EC7-F35E-4759-856C-3C79A9EDF399}">
      <dgm:prSet phldrT="[Text]"/>
      <dgm:spPr/>
      <dgm:t>
        <a:bodyPr/>
        <a:lstStyle/>
        <a:p>
          <a:r>
            <a:rPr lang="en-US" dirty="0" smtClean="0"/>
            <a:t>Funding Plan</a:t>
          </a:r>
          <a:endParaRPr lang="en-US" dirty="0"/>
        </a:p>
      </dgm:t>
    </dgm:pt>
    <dgm:pt modelId="{FB100B2E-D082-442E-9E6F-33B57AC9A6C5}" type="parTrans" cxnId="{26C29228-EE85-4708-A184-7EF90E82D334}">
      <dgm:prSet/>
      <dgm:spPr/>
      <dgm:t>
        <a:bodyPr/>
        <a:lstStyle/>
        <a:p>
          <a:endParaRPr lang="en-US"/>
        </a:p>
      </dgm:t>
    </dgm:pt>
    <dgm:pt modelId="{5DD87F1A-591A-4927-861B-03F239DEBD64}" type="sibTrans" cxnId="{26C29228-EE85-4708-A184-7EF90E82D334}">
      <dgm:prSet/>
      <dgm:spPr/>
      <dgm:t>
        <a:bodyPr/>
        <a:lstStyle/>
        <a:p>
          <a:endParaRPr lang="en-US"/>
        </a:p>
      </dgm:t>
    </dgm:pt>
    <dgm:pt modelId="{8B682DB4-DA2A-430B-BECB-0341382A4CC0}">
      <dgm:prSet phldrT="[Text]"/>
      <dgm:spPr/>
      <dgm:t>
        <a:bodyPr/>
        <a:lstStyle/>
        <a:p>
          <a:r>
            <a:rPr lang="en-US" dirty="0" smtClean="0"/>
            <a:t>Meet with statewide organizations </a:t>
          </a:r>
          <a:endParaRPr lang="en-US" dirty="0"/>
        </a:p>
      </dgm:t>
    </dgm:pt>
    <dgm:pt modelId="{DE45D025-F30A-4184-9B6C-11E9BF8303A4}" type="parTrans" cxnId="{EE7F4342-6594-4B4B-9DDF-D44ABB9A2F31}">
      <dgm:prSet/>
      <dgm:spPr/>
      <dgm:t>
        <a:bodyPr/>
        <a:lstStyle/>
        <a:p>
          <a:endParaRPr lang="en-US"/>
        </a:p>
      </dgm:t>
    </dgm:pt>
    <dgm:pt modelId="{27C053ED-2F5C-46F4-BF78-20A9013A31DC}" type="sibTrans" cxnId="{EE7F4342-6594-4B4B-9DDF-D44ABB9A2F31}">
      <dgm:prSet/>
      <dgm:spPr/>
      <dgm:t>
        <a:bodyPr/>
        <a:lstStyle/>
        <a:p>
          <a:endParaRPr lang="en-US"/>
        </a:p>
      </dgm:t>
    </dgm:pt>
    <dgm:pt modelId="{5B2F5E2A-7DAD-4EBF-AA9A-A196A0283C74}" type="pres">
      <dgm:prSet presAssocID="{400B62D0-514D-4DB3-B48D-14A6F27F7528}" presName="Name0" presStyleCnt="0">
        <dgm:presLayoutVars>
          <dgm:dir/>
          <dgm:animLvl val="lvl"/>
          <dgm:resizeHandles val="exact"/>
        </dgm:presLayoutVars>
      </dgm:prSet>
      <dgm:spPr/>
      <dgm:t>
        <a:bodyPr/>
        <a:lstStyle/>
        <a:p>
          <a:endParaRPr lang="en-US"/>
        </a:p>
      </dgm:t>
    </dgm:pt>
    <dgm:pt modelId="{16162B47-A274-4C4C-B624-C4C181B632F4}" type="pres">
      <dgm:prSet presAssocID="{B9A2D918-AAF6-4589-80E7-DD06D4ACE4C8}" presName="linNode" presStyleCnt="0"/>
      <dgm:spPr/>
    </dgm:pt>
    <dgm:pt modelId="{A02C7ABE-D9FA-41C6-BBB8-2BEEF8BAF788}" type="pres">
      <dgm:prSet presAssocID="{B9A2D918-AAF6-4589-80E7-DD06D4ACE4C8}" presName="parentText" presStyleLbl="node1" presStyleIdx="0" presStyleCnt="5">
        <dgm:presLayoutVars>
          <dgm:chMax val="1"/>
          <dgm:bulletEnabled val="1"/>
        </dgm:presLayoutVars>
      </dgm:prSet>
      <dgm:spPr/>
      <dgm:t>
        <a:bodyPr/>
        <a:lstStyle/>
        <a:p>
          <a:endParaRPr lang="en-US"/>
        </a:p>
      </dgm:t>
    </dgm:pt>
    <dgm:pt modelId="{CE35FFAC-948A-423B-B3D1-ABC237E5B9CA}" type="pres">
      <dgm:prSet presAssocID="{B9A2D918-AAF6-4589-80E7-DD06D4ACE4C8}" presName="descendantText" presStyleLbl="alignAccFollowNode1" presStyleIdx="0" presStyleCnt="4">
        <dgm:presLayoutVars>
          <dgm:bulletEnabled val="1"/>
        </dgm:presLayoutVars>
      </dgm:prSet>
      <dgm:spPr/>
      <dgm:t>
        <a:bodyPr/>
        <a:lstStyle/>
        <a:p>
          <a:endParaRPr lang="en-US"/>
        </a:p>
      </dgm:t>
    </dgm:pt>
    <dgm:pt modelId="{21A25E3E-C48F-43D8-80DB-3D5B794A998A}" type="pres">
      <dgm:prSet presAssocID="{69915CCE-5E11-40BD-A570-C221D440AD66}" presName="sp" presStyleCnt="0"/>
      <dgm:spPr/>
    </dgm:pt>
    <dgm:pt modelId="{854F7186-C3DF-4972-AD3C-0A02633B5744}" type="pres">
      <dgm:prSet presAssocID="{6DBDEBB3-936C-45ED-984A-7F942FD918D5}" presName="linNode" presStyleCnt="0"/>
      <dgm:spPr/>
    </dgm:pt>
    <dgm:pt modelId="{84D3E36A-5993-465F-9295-3F4CCE1639C2}" type="pres">
      <dgm:prSet presAssocID="{6DBDEBB3-936C-45ED-984A-7F942FD918D5}" presName="parentText" presStyleLbl="node1" presStyleIdx="1" presStyleCnt="5" custScaleY="79774">
        <dgm:presLayoutVars>
          <dgm:chMax val="1"/>
          <dgm:bulletEnabled val="1"/>
        </dgm:presLayoutVars>
      </dgm:prSet>
      <dgm:spPr/>
      <dgm:t>
        <a:bodyPr/>
        <a:lstStyle/>
        <a:p>
          <a:endParaRPr lang="en-US"/>
        </a:p>
      </dgm:t>
    </dgm:pt>
    <dgm:pt modelId="{586BC53C-81C1-422E-A170-9334B5303E04}" type="pres">
      <dgm:prSet presAssocID="{6DBDEBB3-936C-45ED-984A-7F942FD918D5}" presName="descendantText" presStyleLbl="alignAccFollowNode1" presStyleIdx="1" presStyleCnt="4">
        <dgm:presLayoutVars>
          <dgm:bulletEnabled val="1"/>
        </dgm:presLayoutVars>
      </dgm:prSet>
      <dgm:spPr/>
      <dgm:t>
        <a:bodyPr/>
        <a:lstStyle/>
        <a:p>
          <a:endParaRPr lang="en-US"/>
        </a:p>
      </dgm:t>
    </dgm:pt>
    <dgm:pt modelId="{45C0BE39-23AC-4F0E-AECB-07C21C9E966B}" type="pres">
      <dgm:prSet presAssocID="{74656B91-22E9-4495-B8AF-9885DB6271CC}" presName="sp" presStyleCnt="0"/>
      <dgm:spPr/>
    </dgm:pt>
    <dgm:pt modelId="{BDC93A27-07FE-43E8-B6B5-80B33B5CC270}" type="pres">
      <dgm:prSet presAssocID="{E863BB8F-5AD6-4C17-A6A5-A9162E641A2C}" presName="linNode" presStyleCnt="0"/>
      <dgm:spPr/>
    </dgm:pt>
    <dgm:pt modelId="{234DBEB0-C2F3-45CC-B5E9-CFAB6DFE1035}" type="pres">
      <dgm:prSet presAssocID="{E863BB8F-5AD6-4C17-A6A5-A9162E641A2C}" presName="parentText" presStyleLbl="node1" presStyleIdx="2" presStyleCnt="5">
        <dgm:presLayoutVars>
          <dgm:chMax val="1"/>
          <dgm:bulletEnabled val="1"/>
        </dgm:presLayoutVars>
      </dgm:prSet>
      <dgm:spPr/>
      <dgm:t>
        <a:bodyPr/>
        <a:lstStyle/>
        <a:p>
          <a:endParaRPr lang="en-US"/>
        </a:p>
      </dgm:t>
    </dgm:pt>
    <dgm:pt modelId="{DE8A8763-4A5C-4E68-A3AA-BA7592D2E431}" type="pres">
      <dgm:prSet presAssocID="{E863BB8F-5AD6-4C17-A6A5-A9162E641A2C}" presName="descendantText" presStyleLbl="alignAccFollowNode1" presStyleIdx="2" presStyleCnt="4">
        <dgm:presLayoutVars>
          <dgm:bulletEnabled val="1"/>
        </dgm:presLayoutVars>
      </dgm:prSet>
      <dgm:spPr/>
      <dgm:t>
        <a:bodyPr/>
        <a:lstStyle/>
        <a:p>
          <a:endParaRPr lang="en-US"/>
        </a:p>
      </dgm:t>
    </dgm:pt>
    <dgm:pt modelId="{0BC421D6-4B76-4610-9B71-4F17FE2337F7}" type="pres">
      <dgm:prSet presAssocID="{E2919F64-A45E-4E2A-B6C8-4AD642DA7179}" presName="sp" presStyleCnt="0"/>
      <dgm:spPr/>
    </dgm:pt>
    <dgm:pt modelId="{76BF32B6-5FD1-4F05-BBF4-5E30BAF7E639}" type="pres">
      <dgm:prSet presAssocID="{12ECB67F-5930-4F86-9AED-0102904CA52A}" presName="linNode" presStyleCnt="0"/>
      <dgm:spPr/>
    </dgm:pt>
    <dgm:pt modelId="{BD8CACE7-7C47-4ED0-B443-DC0F5F015EF5}" type="pres">
      <dgm:prSet presAssocID="{12ECB67F-5930-4F86-9AED-0102904CA52A}" presName="parentText" presStyleLbl="node1" presStyleIdx="3" presStyleCnt="5">
        <dgm:presLayoutVars>
          <dgm:chMax val="1"/>
          <dgm:bulletEnabled val="1"/>
        </dgm:presLayoutVars>
      </dgm:prSet>
      <dgm:spPr/>
      <dgm:t>
        <a:bodyPr/>
        <a:lstStyle/>
        <a:p>
          <a:endParaRPr lang="en-US"/>
        </a:p>
      </dgm:t>
    </dgm:pt>
    <dgm:pt modelId="{B5D3B9A3-987A-4FE1-ACA7-0B2426FA1150}" type="pres">
      <dgm:prSet presAssocID="{12ECB67F-5930-4F86-9AED-0102904CA52A}" presName="descendantText" presStyleLbl="alignAccFollowNode1" presStyleIdx="3" presStyleCnt="4">
        <dgm:presLayoutVars>
          <dgm:bulletEnabled val="1"/>
        </dgm:presLayoutVars>
      </dgm:prSet>
      <dgm:spPr/>
      <dgm:t>
        <a:bodyPr/>
        <a:lstStyle/>
        <a:p>
          <a:endParaRPr lang="en-US"/>
        </a:p>
      </dgm:t>
    </dgm:pt>
    <dgm:pt modelId="{E8205FDC-76C6-4BA7-ADCA-3F832F04E3CA}" type="pres">
      <dgm:prSet presAssocID="{185658CF-DFE9-48AD-8177-6D6EF084063A}" presName="sp" presStyleCnt="0"/>
      <dgm:spPr/>
    </dgm:pt>
    <dgm:pt modelId="{5863D4B1-239C-4B76-972C-ABE2D6D215F3}" type="pres">
      <dgm:prSet presAssocID="{EEA12EC7-F35E-4759-856C-3C79A9EDF399}" presName="linNode" presStyleCnt="0"/>
      <dgm:spPr/>
    </dgm:pt>
    <dgm:pt modelId="{0E4C655E-CC46-4BE0-982B-59F286999D37}" type="pres">
      <dgm:prSet presAssocID="{EEA12EC7-F35E-4759-856C-3C79A9EDF399}" presName="parentText" presStyleLbl="node1" presStyleIdx="4" presStyleCnt="5" custScaleX="277778" custLinFactNeighborX="-2623" custLinFactNeighborY="37">
        <dgm:presLayoutVars>
          <dgm:chMax val="1"/>
          <dgm:bulletEnabled val="1"/>
        </dgm:presLayoutVars>
      </dgm:prSet>
      <dgm:spPr/>
      <dgm:t>
        <a:bodyPr/>
        <a:lstStyle/>
        <a:p>
          <a:endParaRPr lang="en-US"/>
        </a:p>
      </dgm:t>
    </dgm:pt>
  </dgm:ptLst>
  <dgm:cxnLst>
    <dgm:cxn modelId="{27574D57-4663-412F-9F07-996D72A1CC0E}" srcId="{400B62D0-514D-4DB3-B48D-14A6F27F7528}" destId="{6DBDEBB3-936C-45ED-984A-7F942FD918D5}" srcOrd="1" destOrd="0" parTransId="{2DD026F1-568B-403C-9238-6EB606556EE4}" sibTransId="{74656B91-22E9-4495-B8AF-9885DB6271CC}"/>
    <dgm:cxn modelId="{03937132-7B67-4F33-BD78-4E5A275C6887}" type="presOf" srcId="{6DBDEBB3-936C-45ED-984A-7F942FD918D5}" destId="{84D3E36A-5993-465F-9295-3F4CCE1639C2}" srcOrd="0" destOrd="0" presId="urn:microsoft.com/office/officeart/2005/8/layout/vList5"/>
    <dgm:cxn modelId="{4B115ECA-9579-4D2B-ABF5-59BA2668FB8A}" type="presOf" srcId="{C22950BA-E52D-40F6-9597-8AA377FCC46E}" destId="{DE8A8763-4A5C-4E68-A3AA-BA7592D2E431}" srcOrd="0" destOrd="0" presId="urn:microsoft.com/office/officeart/2005/8/layout/vList5"/>
    <dgm:cxn modelId="{8201762D-AC48-499B-A948-A1D0093C84C5}" srcId="{B9A2D918-AAF6-4589-80E7-DD06D4ACE4C8}" destId="{92C29A47-6952-45E0-B195-4E5680808199}" srcOrd="0" destOrd="0" parTransId="{4321FEA0-6A8E-45E2-A697-411B2ADA9B36}" sibTransId="{A8224364-BCB0-4244-B4D9-2602AF46398D}"/>
    <dgm:cxn modelId="{EE7F4342-6594-4B4B-9DDF-D44ABB9A2F31}" srcId="{12ECB67F-5930-4F86-9AED-0102904CA52A}" destId="{8B682DB4-DA2A-430B-BECB-0341382A4CC0}" srcOrd="0" destOrd="0" parTransId="{DE45D025-F30A-4184-9B6C-11E9BF8303A4}" sibTransId="{27C053ED-2F5C-46F4-BF78-20A9013A31DC}"/>
    <dgm:cxn modelId="{C0BD4181-F5EC-47E9-A0D0-0A322FD2DB00}" type="presOf" srcId="{92C29A47-6952-45E0-B195-4E5680808199}" destId="{CE35FFAC-948A-423B-B3D1-ABC237E5B9CA}" srcOrd="0" destOrd="0" presId="urn:microsoft.com/office/officeart/2005/8/layout/vList5"/>
    <dgm:cxn modelId="{4D8AA6FC-0354-4411-B35E-B0B80BABA647}" type="presOf" srcId="{E863BB8F-5AD6-4C17-A6A5-A9162E641A2C}" destId="{234DBEB0-C2F3-45CC-B5E9-CFAB6DFE1035}" srcOrd="0" destOrd="0" presId="urn:microsoft.com/office/officeart/2005/8/layout/vList5"/>
    <dgm:cxn modelId="{423899BD-2867-4E10-862C-87BE885ECA3B}" srcId="{400B62D0-514D-4DB3-B48D-14A6F27F7528}" destId="{E863BB8F-5AD6-4C17-A6A5-A9162E641A2C}" srcOrd="2" destOrd="0" parTransId="{F7ED8EF3-A474-4523-B590-45C265309A5E}" sibTransId="{E2919F64-A45E-4E2A-B6C8-4AD642DA7179}"/>
    <dgm:cxn modelId="{9ACCC617-3223-4E70-A3AF-E3ED1E11EF65}" srcId="{E863BB8F-5AD6-4C17-A6A5-A9162E641A2C}" destId="{C22950BA-E52D-40F6-9597-8AA377FCC46E}" srcOrd="0" destOrd="0" parTransId="{6FF74917-5804-46D6-91FC-2DE0617F7215}" sibTransId="{AC4ED74B-672A-4F59-A428-D36000834160}"/>
    <dgm:cxn modelId="{9F0ED25B-651E-4A3F-8091-7C47BE64581D}" type="presOf" srcId="{8B682DB4-DA2A-430B-BECB-0341382A4CC0}" destId="{B5D3B9A3-987A-4FE1-ACA7-0B2426FA1150}" srcOrd="0" destOrd="0" presId="urn:microsoft.com/office/officeart/2005/8/layout/vList5"/>
    <dgm:cxn modelId="{595EA2B9-BB3C-4C23-A68A-39052AA26AC6}" type="presOf" srcId="{12ECB67F-5930-4F86-9AED-0102904CA52A}" destId="{BD8CACE7-7C47-4ED0-B443-DC0F5F015EF5}" srcOrd="0" destOrd="0" presId="urn:microsoft.com/office/officeart/2005/8/layout/vList5"/>
    <dgm:cxn modelId="{8BCCC854-3A41-4A11-9C05-6FA0EF3CAC8F}" type="presOf" srcId="{B9A2D918-AAF6-4589-80E7-DD06D4ACE4C8}" destId="{A02C7ABE-D9FA-41C6-BBB8-2BEEF8BAF788}" srcOrd="0" destOrd="0" presId="urn:microsoft.com/office/officeart/2005/8/layout/vList5"/>
    <dgm:cxn modelId="{E270F766-6977-4941-8100-1503FF139EF0}" srcId="{E863BB8F-5AD6-4C17-A6A5-A9162E641A2C}" destId="{E25F83E5-9B65-483C-9F10-B43AA815E0E3}" srcOrd="1" destOrd="0" parTransId="{550392EE-3B97-477A-B3E6-C81DF36615C7}" sibTransId="{19854150-CBC1-4683-AAFF-0E4A80AADCAF}"/>
    <dgm:cxn modelId="{2E37B323-0235-495B-B208-CC8C1F1BD46F}" srcId="{400B62D0-514D-4DB3-B48D-14A6F27F7528}" destId="{12ECB67F-5930-4F86-9AED-0102904CA52A}" srcOrd="3" destOrd="0" parTransId="{A7EBDEA9-5AE2-4872-8760-1E9994638004}" sibTransId="{185658CF-DFE9-48AD-8177-6D6EF084063A}"/>
    <dgm:cxn modelId="{26C29228-EE85-4708-A184-7EF90E82D334}" srcId="{400B62D0-514D-4DB3-B48D-14A6F27F7528}" destId="{EEA12EC7-F35E-4759-856C-3C79A9EDF399}" srcOrd="4" destOrd="0" parTransId="{FB100B2E-D082-442E-9E6F-33B57AC9A6C5}" sibTransId="{5DD87F1A-591A-4927-861B-03F239DEBD64}"/>
    <dgm:cxn modelId="{4749B2A3-2FE7-449F-94E6-863146E2462D}" type="presOf" srcId="{EEA12EC7-F35E-4759-856C-3C79A9EDF399}" destId="{0E4C655E-CC46-4BE0-982B-59F286999D37}" srcOrd="0" destOrd="0" presId="urn:microsoft.com/office/officeart/2005/8/layout/vList5"/>
    <dgm:cxn modelId="{B484D14D-7D3A-4A3A-93D5-A931F5DACE83}" srcId="{6DBDEBB3-936C-45ED-984A-7F942FD918D5}" destId="{4A3D5173-A0C0-43E1-A51F-88B9AA6E1C5A}" srcOrd="0" destOrd="0" parTransId="{5C7ED314-3BB3-4DBA-A25B-EB4D701B841F}" sibTransId="{63D86F91-3B7F-4D5F-8A4B-E2D20A3B070B}"/>
    <dgm:cxn modelId="{7A743061-EDD5-47AF-A5E0-D885ED4D7194}" type="presOf" srcId="{400B62D0-514D-4DB3-B48D-14A6F27F7528}" destId="{5B2F5E2A-7DAD-4EBF-AA9A-A196A0283C74}" srcOrd="0" destOrd="0" presId="urn:microsoft.com/office/officeart/2005/8/layout/vList5"/>
    <dgm:cxn modelId="{58DE78E9-4431-4096-8778-A6C182333780}" srcId="{400B62D0-514D-4DB3-B48D-14A6F27F7528}" destId="{B9A2D918-AAF6-4589-80E7-DD06D4ACE4C8}" srcOrd="0" destOrd="0" parTransId="{0D394905-7359-4BB9-B8FE-BBDB94EDE5EE}" sibTransId="{69915CCE-5E11-40BD-A570-C221D440AD66}"/>
    <dgm:cxn modelId="{80BCAC14-403D-4FC2-B38D-8E11481AC48C}" type="presOf" srcId="{4A3D5173-A0C0-43E1-A51F-88B9AA6E1C5A}" destId="{586BC53C-81C1-422E-A170-9334B5303E04}" srcOrd="0" destOrd="0" presId="urn:microsoft.com/office/officeart/2005/8/layout/vList5"/>
    <dgm:cxn modelId="{AC1695ED-9162-4DAD-9653-10B5EC1BEB3B}" type="presOf" srcId="{E25F83E5-9B65-483C-9F10-B43AA815E0E3}" destId="{DE8A8763-4A5C-4E68-A3AA-BA7592D2E431}" srcOrd="0" destOrd="1" presId="urn:microsoft.com/office/officeart/2005/8/layout/vList5"/>
    <dgm:cxn modelId="{1CBCE278-67F0-4038-A36F-FA6C9F9DDC9E}" type="presParOf" srcId="{5B2F5E2A-7DAD-4EBF-AA9A-A196A0283C74}" destId="{16162B47-A274-4C4C-B624-C4C181B632F4}" srcOrd="0" destOrd="0" presId="urn:microsoft.com/office/officeart/2005/8/layout/vList5"/>
    <dgm:cxn modelId="{9077E363-7E44-4FBD-8EDE-3221744952B5}" type="presParOf" srcId="{16162B47-A274-4C4C-B624-C4C181B632F4}" destId="{A02C7ABE-D9FA-41C6-BBB8-2BEEF8BAF788}" srcOrd="0" destOrd="0" presId="urn:microsoft.com/office/officeart/2005/8/layout/vList5"/>
    <dgm:cxn modelId="{5616BB65-C3DE-4F3F-84E1-432F4ABE3C10}" type="presParOf" srcId="{16162B47-A274-4C4C-B624-C4C181B632F4}" destId="{CE35FFAC-948A-423B-B3D1-ABC237E5B9CA}" srcOrd="1" destOrd="0" presId="urn:microsoft.com/office/officeart/2005/8/layout/vList5"/>
    <dgm:cxn modelId="{D5FE8F32-BBAC-4DE5-A047-4A01345B8DA0}" type="presParOf" srcId="{5B2F5E2A-7DAD-4EBF-AA9A-A196A0283C74}" destId="{21A25E3E-C48F-43D8-80DB-3D5B794A998A}" srcOrd="1" destOrd="0" presId="urn:microsoft.com/office/officeart/2005/8/layout/vList5"/>
    <dgm:cxn modelId="{16B6D887-D675-4554-9ECB-2D0CDA00B80C}" type="presParOf" srcId="{5B2F5E2A-7DAD-4EBF-AA9A-A196A0283C74}" destId="{854F7186-C3DF-4972-AD3C-0A02633B5744}" srcOrd="2" destOrd="0" presId="urn:microsoft.com/office/officeart/2005/8/layout/vList5"/>
    <dgm:cxn modelId="{EBFB7AD2-3BE9-46AF-9ACD-E3EE929BE45C}" type="presParOf" srcId="{854F7186-C3DF-4972-AD3C-0A02633B5744}" destId="{84D3E36A-5993-465F-9295-3F4CCE1639C2}" srcOrd="0" destOrd="0" presId="urn:microsoft.com/office/officeart/2005/8/layout/vList5"/>
    <dgm:cxn modelId="{E485057D-C23C-4E05-AD03-A206CBF4CDAA}" type="presParOf" srcId="{854F7186-C3DF-4972-AD3C-0A02633B5744}" destId="{586BC53C-81C1-422E-A170-9334B5303E04}" srcOrd="1" destOrd="0" presId="urn:microsoft.com/office/officeart/2005/8/layout/vList5"/>
    <dgm:cxn modelId="{B540E2B1-F447-4047-9112-061FE8A0CCF0}" type="presParOf" srcId="{5B2F5E2A-7DAD-4EBF-AA9A-A196A0283C74}" destId="{45C0BE39-23AC-4F0E-AECB-07C21C9E966B}" srcOrd="3" destOrd="0" presId="urn:microsoft.com/office/officeart/2005/8/layout/vList5"/>
    <dgm:cxn modelId="{25E78343-1065-40C4-B129-418603F5A591}" type="presParOf" srcId="{5B2F5E2A-7DAD-4EBF-AA9A-A196A0283C74}" destId="{BDC93A27-07FE-43E8-B6B5-80B33B5CC270}" srcOrd="4" destOrd="0" presId="urn:microsoft.com/office/officeart/2005/8/layout/vList5"/>
    <dgm:cxn modelId="{EB5193B3-F0FE-4CC5-9665-8F566C140E27}" type="presParOf" srcId="{BDC93A27-07FE-43E8-B6B5-80B33B5CC270}" destId="{234DBEB0-C2F3-45CC-B5E9-CFAB6DFE1035}" srcOrd="0" destOrd="0" presId="urn:microsoft.com/office/officeart/2005/8/layout/vList5"/>
    <dgm:cxn modelId="{EAB939BF-9228-4647-80B2-606D519DA032}" type="presParOf" srcId="{BDC93A27-07FE-43E8-B6B5-80B33B5CC270}" destId="{DE8A8763-4A5C-4E68-A3AA-BA7592D2E431}" srcOrd="1" destOrd="0" presId="urn:microsoft.com/office/officeart/2005/8/layout/vList5"/>
    <dgm:cxn modelId="{F15A2FA2-9FC4-4A89-8244-3DEE34A7F668}" type="presParOf" srcId="{5B2F5E2A-7DAD-4EBF-AA9A-A196A0283C74}" destId="{0BC421D6-4B76-4610-9B71-4F17FE2337F7}" srcOrd="5" destOrd="0" presId="urn:microsoft.com/office/officeart/2005/8/layout/vList5"/>
    <dgm:cxn modelId="{E618B713-EBB0-44D5-9871-9D276421FA3C}" type="presParOf" srcId="{5B2F5E2A-7DAD-4EBF-AA9A-A196A0283C74}" destId="{76BF32B6-5FD1-4F05-BBF4-5E30BAF7E639}" srcOrd="6" destOrd="0" presId="urn:microsoft.com/office/officeart/2005/8/layout/vList5"/>
    <dgm:cxn modelId="{8A7243A2-4DEB-443A-900A-2C518C407130}" type="presParOf" srcId="{76BF32B6-5FD1-4F05-BBF4-5E30BAF7E639}" destId="{BD8CACE7-7C47-4ED0-B443-DC0F5F015EF5}" srcOrd="0" destOrd="0" presId="urn:microsoft.com/office/officeart/2005/8/layout/vList5"/>
    <dgm:cxn modelId="{F4E7E46B-8660-4DA0-9516-1B5BEF54D8EF}" type="presParOf" srcId="{76BF32B6-5FD1-4F05-BBF4-5E30BAF7E639}" destId="{B5D3B9A3-987A-4FE1-ACA7-0B2426FA1150}" srcOrd="1" destOrd="0" presId="urn:microsoft.com/office/officeart/2005/8/layout/vList5"/>
    <dgm:cxn modelId="{C86B383A-3596-471C-BC40-0450F94C059F}" type="presParOf" srcId="{5B2F5E2A-7DAD-4EBF-AA9A-A196A0283C74}" destId="{E8205FDC-76C6-4BA7-ADCA-3F832F04E3CA}" srcOrd="7" destOrd="0" presId="urn:microsoft.com/office/officeart/2005/8/layout/vList5"/>
    <dgm:cxn modelId="{C51A121D-21EA-4CEC-97C5-55662D7183B0}" type="presParOf" srcId="{5B2F5E2A-7DAD-4EBF-AA9A-A196A0283C74}" destId="{5863D4B1-239C-4B76-972C-ABE2D6D215F3}" srcOrd="8" destOrd="0" presId="urn:microsoft.com/office/officeart/2005/8/layout/vList5"/>
    <dgm:cxn modelId="{A7398BE6-5056-4A1A-845C-4EDDA7FD7144}" type="presParOf" srcId="{5863D4B1-239C-4B76-972C-ABE2D6D215F3}" destId="{0E4C655E-CC46-4BE0-982B-59F286999D3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1401D2-EAEE-4276-A5CE-88B159F6B40D}" type="doc">
      <dgm:prSet loTypeId="urn:microsoft.com/office/officeart/2008/layout/VerticalCurvedList" loCatId="list" qsTypeId="urn:microsoft.com/office/officeart/2005/8/quickstyle/3d2" qsCatId="3D" csTypeId="urn:microsoft.com/office/officeart/2005/8/colors/colorful1" csCatId="colorful" phldr="1"/>
      <dgm:spPr/>
      <dgm:t>
        <a:bodyPr/>
        <a:lstStyle/>
        <a:p>
          <a:endParaRPr lang="en-US"/>
        </a:p>
      </dgm:t>
    </dgm:pt>
    <dgm:pt modelId="{BA2D898A-1915-45DE-ACD7-F0B5058A1298}">
      <dgm:prSet phldrT="[Text]"/>
      <dgm:spPr/>
      <dgm:t>
        <a:bodyPr/>
        <a:lstStyle/>
        <a:p>
          <a:r>
            <a:rPr lang="en-US" dirty="0" smtClean="0"/>
            <a:t>Victims of domestic violence</a:t>
          </a:r>
          <a:endParaRPr lang="en-US" dirty="0"/>
        </a:p>
      </dgm:t>
    </dgm:pt>
    <dgm:pt modelId="{35482806-682E-4F0E-BDC6-0DC07DB4394B}" type="parTrans" cxnId="{F98A5253-4402-4398-BF7F-76575010FA80}">
      <dgm:prSet/>
      <dgm:spPr/>
      <dgm:t>
        <a:bodyPr/>
        <a:lstStyle/>
        <a:p>
          <a:endParaRPr lang="en-US"/>
        </a:p>
      </dgm:t>
    </dgm:pt>
    <dgm:pt modelId="{F155164F-DA5D-4895-B3AC-29BEE8896014}" type="sibTrans" cxnId="{F98A5253-4402-4398-BF7F-76575010FA80}">
      <dgm:prSet/>
      <dgm:spPr/>
      <dgm:t>
        <a:bodyPr/>
        <a:lstStyle/>
        <a:p>
          <a:endParaRPr lang="en-US"/>
        </a:p>
      </dgm:t>
    </dgm:pt>
    <dgm:pt modelId="{59A22019-ED21-4D0B-922D-1F0B86A5CEC2}">
      <dgm:prSet phldrT="[Text]"/>
      <dgm:spPr/>
      <dgm:t>
        <a:bodyPr/>
        <a:lstStyle/>
        <a:p>
          <a:r>
            <a:rPr lang="en-US" dirty="0" smtClean="0"/>
            <a:t>Victims of sexual assault</a:t>
          </a:r>
          <a:endParaRPr lang="en-US" dirty="0"/>
        </a:p>
      </dgm:t>
    </dgm:pt>
    <dgm:pt modelId="{62244037-A93F-4C73-AD22-DB27C1E75930}" type="parTrans" cxnId="{96E5FE4D-D2FA-4229-B255-3FA61BB18445}">
      <dgm:prSet/>
      <dgm:spPr/>
      <dgm:t>
        <a:bodyPr/>
        <a:lstStyle/>
        <a:p>
          <a:endParaRPr lang="en-US"/>
        </a:p>
      </dgm:t>
    </dgm:pt>
    <dgm:pt modelId="{ABDEC7E7-8AAF-402E-B2A2-B9013F9E91D8}" type="sibTrans" cxnId="{96E5FE4D-D2FA-4229-B255-3FA61BB18445}">
      <dgm:prSet/>
      <dgm:spPr/>
      <dgm:t>
        <a:bodyPr/>
        <a:lstStyle/>
        <a:p>
          <a:endParaRPr lang="en-US"/>
        </a:p>
      </dgm:t>
    </dgm:pt>
    <dgm:pt modelId="{37A1545E-9543-4224-AC80-C8DBA1D4520A}">
      <dgm:prSet phldrT="[Text]"/>
      <dgm:spPr/>
      <dgm:t>
        <a:bodyPr/>
        <a:lstStyle/>
        <a:p>
          <a:r>
            <a:rPr lang="en-US" dirty="0" smtClean="0"/>
            <a:t>Victims of child abuse</a:t>
          </a:r>
          <a:endParaRPr lang="en-US" dirty="0"/>
        </a:p>
      </dgm:t>
    </dgm:pt>
    <dgm:pt modelId="{908870FD-B666-42CC-9433-4B6D87801124}" type="parTrans" cxnId="{E87CF8DB-3B5F-4575-87B9-4721913F5E7F}">
      <dgm:prSet/>
      <dgm:spPr/>
      <dgm:t>
        <a:bodyPr/>
        <a:lstStyle/>
        <a:p>
          <a:endParaRPr lang="en-US"/>
        </a:p>
      </dgm:t>
    </dgm:pt>
    <dgm:pt modelId="{AD2F4275-4A59-41FC-9285-DBAA497CDF1D}" type="sibTrans" cxnId="{E87CF8DB-3B5F-4575-87B9-4721913F5E7F}">
      <dgm:prSet/>
      <dgm:spPr/>
      <dgm:t>
        <a:bodyPr/>
        <a:lstStyle/>
        <a:p>
          <a:endParaRPr lang="en-US"/>
        </a:p>
      </dgm:t>
    </dgm:pt>
    <dgm:pt modelId="{738C6048-A595-48ED-952A-63A6854A945A}">
      <dgm:prSet phldrT="[Text]"/>
      <dgm:spPr/>
      <dgm:t>
        <a:bodyPr/>
        <a:lstStyle/>
        <a:p>
          <a:r>
            <a:rPr lang="en-US" dirty="0" smtClean="0"/>
            <a:t>Victims of human trafficking</a:t>
          </a:r>
          <a:endParaRPr lang="en-US" dirty="0"/>
        </a:p>
      </dgm:t>
    </dgm:pt>
    <dgm:pt modelId="{61162225-33E5-4248-93F0-46DDDFCAAF61}" type="parTrans" cxnId="{185D6225-CBC9-4E3A-A4FF-BC8A04792F05}">
      <dgm:prSet/>
      <dgm:spPr/>
      <dgm:t>
        <a:bodyPr/>
        <a:lstStyle/>
        <a:p>
          <a:endParaRPr lang="en-US"/>
        </a:p>
      </dgm:t>
    </dgm:pt>
    <dgm:pt modelId="{F0E603B4-EE30-423E-9121-0D06AF2B0600}" type="sibTrans" cxnId="{185D6225-CBC9-4E3A-A4FF-BC8A04792F05}">
      <dgm:prSet/>
      <dgm:spPr/>
      <dgm:t>
        <a:bodyPr/>
        <a:lstStyle/>
        <a:p>
          <a:endParaRPr lang="en-US"/>
        </a:p>
      </dgm:t>
    </dgm:pt>
    <dgm:pt modelId="{B2DBA6ED-546D-4DA7-9835-0F11E6703FD4}" type="pres">
      <dgm:prSet presAssocID="{221401D2-EAEE-4276-A5CE-88B159F6B40D}" presName="Name0" presStyleCnt="0">
        <dgm:presLayoutVars>
          <dgm:chMax val="7"/>
          <dgm:chPref val="7"/>
          <dgm:dir/>
        </dgm:presLayoutVars>
      </dgm:prSet>
      <dgm:spPr/>
      <dgm:t>
        <a:bodyPr/>
        <a:lstStyle/>
        <a:p>
          <a:endParaRPr lang="en-US"/>
        </a:p>
      </dgm:t>
    </dgm:pt>
    <dgm:pt modelId="{7CBBAF82-C0FB-4422-9D98-AAAD36CD692C}" type="pres">
      <dgm:prSet presAssocID="{221401D2-EAEE-4276-A5CE-88B159F6B40D}" presName="Name1" presStyleCnt="0"/>
      <dgm:spPr/>
    </dgm:pt>
    <dgm:pt modelId="{A953098E-9119-4E59-BF9A-7A14BF89A2E4}" type="pres">
      <dgm:prSet presAssocID="{221401D2-EAEE-4276-A5CE-88B159F6B40D}" presName="cycle" presStyleCnt="0"/>
      <dgm:spPr/>
    </dgm:pt>
    <dgm:pt modelId="{EAA0C868-3B05-4FD3-B7F1-0B0DB20A3A30}" type="pres">
      <dgm:prSet presAssocID="{221401D2-EAEE-4276-A5CE-88B159F6B40D}" presName="srcNode" presStyleLbl="node1" presStyleIdx="0" presStyleCnt="4"/>
      <dgm:spPr/>
    </dgm:pt>
    <dgm:pt modelId="{EF8813C8-A5EF-4BB3-AF89-A31268C04154}" type="pres">
      <dgm:prSet presAssocID="{221401D2-EAEE-4276-A5CE-88B159F6B40D}" presName="conn" presStyleLbl="parChTrans1D2" presStyleIdx="0" presStyleCnt="1"/>
      <dgm:spPr/>
      <dgm:t>
        <a:bodyPr/>
        <a:lstStyle/>
        <a:p>
          <a:endParaRPr lang="en-US"/>
        </a:p>
      </dgm:t>
    </dgm:pt>
    <dgm:pt modelId="{9F9EEFAC-F274-4238-B46F-1A81C2709E1C}" type="pres">
      <dgm:prSet presAssocID="{221401D2-EAEE-4276-A5CE-88B159F6B40D}" presName="extraNode" presStyleLbl="node1" presStyleIdx="0" presStyleCnt="4"/>
      <dgm:spPr/>
    </dgm:pt>
    <dgm:pt modelId="{2271D785-B69C-42C9-842F-719BB9D4F220}" type="pres">
      <dgm:prSet presAssocID="{221401D2-EAEE-4276-A5CE-88B159F6B40D}" presName="dstNode" presStyleLbl="node1" presStyleIdx="0" presStyleCnt="4"/>
      <dgm:spPr/>
    </dgm:pt>
    <dgm:pt modelId="{EB0AE216-C35A-4FDA-BD94-F4FF48898FD6}" type="pres">
      <dgm:prSet presAssocID="{BA2D898A-1915-45DE-ACD7-F0B5058A1298}" presName="text_1" presStyleLbl="node1" presStyleIdx="0" presStyleCnt="4">
        <dgm:presLayoutVars>
          <dgm:bulletEnabled val="1"/>
        </dgm:presLayoutVars>
      </dgm:prSet>
      <dgm:spPr/>
      <dgm:t>
        <a:bodyPr/>
        <a:lstStyle/>
        <a:p>
          <a:endParaRPr lang="en-US"/>
        </a:p>
      </dgm:t>
    </dgm:pt>
    <dgm:pt modelId="{164B0D47-800F-4A24-83AD-204989B8DF60}" type="pres">
      <dgm:prSet presAssocID="{BA2D898A-1915-45DE-ACD7-F0B5058A1298}" presName="accent_1" presStyleCnt="0"/>
      <dgm:spPr/>
    </dgm:pt>
    <dgm:pt modelId="{E682435B-1A49-4F89-98F6-D02B5DA02170}" type="pres">
      <dgm:prSet presAssocID="{BA2D898A-1915-45DE-ACD7-F0B5058A1298}" presName="accentRepeatNode" presStyleLbl="solidFgAcc1" presStyleIdx="0" presStyleCnt="4"/>
      <dgm:spPr/>
    </dgm:pt>
    <dgm:pt modelId="{1AC32B05-204C-49A1-878B-75A8FBCE1616}" type="pres">
      <dgm:prSet presAssocID="{59A22019-ED21-4D0B-922D-1F0B86A5CEC2}" presName="text_2" presStyleLbl="node1" presStyleIdx="1" presStyleCnt="4">
        <dgm:presLayoutVars>
          <dgm:bulletEnabled val="1"/>
        </dgm:presLayoutVars>
      </dgm:prSet>
      <dgm:spPr/>
      <dgm:t>
        <a:bodyPr/>
        <a:lstStyle/>
        <a:p>
          <a:endParaRPr lang="en-US"/>
        </a:p>
      </dgm:t>
    </dgm:pt>
    <dgm:pt modelId="{75D323D9-6E22-4A73-87F8-C0E565CEA9F8}" type="pres">
      <dgm:prSet presAssocID="{59A22019-ED21-4D0B-922D-1F0B86A5CEC2}" presName="accent_2" presStyleCnt="0"/>
      <dgm:spPr/>
    </dgm:pt>
    <dgm:pt modelId="{F8309066-0FDF-4034-8426-B5CAF1B7245E}" type="pres">
      <dgm:prSet presAssocID="{59A22019-ED21-4D0B-922D-1F0B86A5CEC2}" presName="accentRepeatNode" presStyleLbl="solidFgAcc1" presStyleIdx="1" presStyleCnt="4"/>
      <dgm:spPr/>
    </dgm:pt>
    <dgm:pt modelId="{2AF91997-3172-4D82-84CC-AEACAC084429}" type="pres">
      <dgm:prSet presAssocID="{37A1545E-9543-4224-AC80-C8DBA1D4520A}" presName="text_3" presStyleLbl="node1" presStyleIdx="2" presStyleCnt="4">
        <dgm:presLayoutVars>
          <dgm:bulletEnabled val="1"/>
        </dgm:presLayoutVars>
      </dgm:prSet>
      <dgm:spPr/>
      <dgm:t>
        <a:bodyPr/>
        <a:lstStyle/>
        <a:p>
          <a:endParaRPr lang="en-US"/>
        </a:p>
      </dgm:t>
    </dgm:pt>
    <dgm:pt modelId="{451CE071-38B9-405D-AE24-117CD1B87EEE}" type="pres">
      <dgm:prSet presAssocID="{37A1545E-9543-4224-AC80-C8DBA1D4520A}" presName="accent_3" presStyleCnt="0"/>
      <dgm:spPr/>
    </dgm:pt>
    <dgm:pt modelId="{B7962E66-434F-4407-9997-F2DA3923136E}" type="pres">
      <dgm:prSet presAssocID="{37A1545E-9543-4224-AC80-C8DBA1D4520A}" presName="accentRepeatNode" presStyleLbl="solidFgAcc1" presStyleIdx="2" presStyleCnt="4"/>
      <dgm:spPr/>
    </dgm:pt>
    <dgm:pt modelId="{A38F4D0D-03E1-4D53-8726-ABCE6CD7AEDD}" type="pres">
      <dgm:prSet presAssocID="{738C6048-A595-48ED-952A-63A6854A945A}" presName="text_4" presStyleLbl="node1" presStyleIdx="3" presStyleCnt="4">
        <dgm:presLayoutVars>
          <dgm:bulletEnabled val="1"/>
        </dgm:presLayoutVars>
      </dgm:prSet>
      <dgm:spPr/>
      <dgm:t>
        <a:bodyPr/>
        <a:lstStyle/>
        <a:p>
          <a:endParaRPr lang="en-US"/>
        </a:p>
      </dgm:t>
    </dgm:pt>
    <dgm:pt modelId="{1B600664-38D9-418B-A08E-3D291A4C217C}" type="pres">
      <dgm:prSet presAssocID="{738C6048-A595-48ED-952A-63A6854A945A}" presName="accent_4" presStyleCnt="0"/>
      <dgm:spPr/>
    </dgm:pt>
    <dgm:pt modelId="{F2659D0F-523F-405E-A17A-7EAA42A0E0FC}" type="pres">
      <dgm:prSet presAssocID="{738C6048-A595-48ED-952A-63A6854A945A}" presName="accentRepeatNode" presStyleLbl="solidFgAcc1" presStyleIdx="3" presStyleCnt="4"/>
      <dgm:spPr/>
    </dgm:pt>
  </dgm:ptLst>
  <dgm:cxnLst>
    <dgm:cxn modelId="{38097E9D-04F9-4185-B52D-6D535282984D}" type="presOf" srcId="{738C6048-A595-48ED-952A-63A6854A945A}" destId="{A38F4D0D-03E1-4D53-8726-ABCE6CD7AEDD}" srcOrd="0" destOrd="0" presId="urn:microsoft.com/office/officeart/2008/layout/VerticalCurvedList"/>
    <dgm:cxn modelId="{B405AE95-B646-4D98-BDF1-2A605FC1821E}" type="presOf" srcId="{59A22019-ED21-4D0B-922D-1F0B86A5CEC2}" destId="{1AC32B05-204C-49A1-878B-75A8FBCE1616}" srcOrd="0" destOrd="0" presId="urn:microsoft.com/office/officeart/2008/layout/VerticalCurvedList"/>
    <dgm:cxn modelId="{185D6225-CBC9-4E3A-A4FF-BC8A04792F05}" srcId="{221401D2-EAEE-4276-A5CE-88B159F6B40D}" destId="{738C6048-A595-48ED-952A-63A6854A945A}" srcOrd="3" destOrd="0" parTransId="{61162225-33E5-4248-93F0-46DDDFCAAF61}" sibTransId="{F0E603B4-EE30-423E-9121-0D06AF2B0600}"/>
    <dgm:cxn modelId="{96E5FE4D-D2FA-4229-B255-3FA61BB18445}" srcId="{221401D2-EAEE-4276-A5CE-88B159F6B40D}" destId="{59A22019-ED21-4D0B-922D-1F0B86A5CEC2}" srcOrd="1" destOrd="0" parTransId="{62244037-A93F-4C73-AD22-DB27C1E75930}" sibTransId="{ABDEC7E7-8AAF-402E-B2A2-B9013F9E91D8}"/>
    <dgm:cxn modelId="{2D9F4B98-B2A9-4AB3-83B8-6A6FAEFCD3D8}" type="presOf" srcId="{F155164F-DA5D-4895-B3AC-29BEE8896014}" destId="{EF8813C8-A5EF-4BB3-AF89-A31268C04154}" srcOrd="0" destOrd="0" presId="urn:microsoft.com/office/officeart/2008/layout/VerticalCurvedList"/>
    <dgm:cxn modelId="{E962E0B6-3024-4F76-893E-520B8E17705B}" type="presOf" srcId="{37A1545E-9543-4224-AC80-C8DBA1D4520A}" destId="{2AF91997-3172-4D82-84CC-AEACAC084429}" srcOrd="0" destOrd="0" presId="urn:microsoft.com/office/officeart/2008/layout/VerticalCurvedList"/>
    <dgm:cxn modelId="{E87CF8DB-3B5F-4575-87B9-4721913F5E7F}" srcId="{221401D2-EAEE-4276-A5CE-88B159F6B40D}" destId="{37A1545E-9543-4224-AC80-C8DBA1D4520A}" srcOrd="2" destOrd="0" parTransId="{908870FD-B666-42CC-9433-4B6D87801124}" sibTransId="{AD2F4275-4A59-41FC-9285-DBAA497CDF1D}"/>
    <dgm:cxn modelId="{9E87BD1A-80B5-481D-A84A-C05724C31E38}" type="presOf" srcId="{BA2D898A-1915-45DE-ACD7-F0B5058A1298}" destId="{EB0AE216-C35A-4FDA-BD94-F4FF48898FD6}" srcOrd="0" destOrd="0" presId="urn:microsoft.com/office/officeart/2008/layout/VerticalCurvedList"/>
    <dgm:cxn modelId="{F98A5253-4402-4398-BF7F-76575010FA80}" srcId="{221401D2-EAEE-4276-A5CE-88B159F6B40D}" destId="{BA2D898A-1915-45DE-ACD7-F0B5058A1298}" srcOrd="0" destOrd="0" parTransId="{35482806-682E-4F0E-BDC6-0DC07DB4394B}" sibTransId="{F155164F-DA5D-4895-B3AC-29BEE8896014}"/>
    <dgm:cxn modelId="{FFB6FC61-D950-4CCB-BD74-294661D56FD5}" type="presOf" srcId="{221401D2-EAEE-4276-A5CE-88B159F6B40D}" destId="{B2DBA6ED-546D-4DA7-9835-0F11E6703FD4}" srcOrd="0" destOrd="0" presId="urn:microsoft.com/office/officeart/2008/layout/VerticalCurvedList"/>
    <dgm:cxn modelId="{DBD56FB0-85A9-4EDF-8578-5925B2E5314C}" type="presParOf" srcId="{B2DBA6ED-546D-4DA7-9835-0F11E6703FD4}" destId="{7CBBAF82-C0FB-4422-9D98-AAAD36CD692C}" srcOrd="0" destOrd="0" presId="urn:microsoft.com/office/officeart/2008/layout/VerticalCurvedList"/>
    <dgm:cxn modelId="{0DFB9C69-6B61-49CC-ADCA-5C4DA62AD65A}" type="presParOf" srcId="{7CBBAF82-C0FB-4422-9D98-AAAD36CD692C}" destId="{A953098E-9119-4E59-BF9A-7A14BF89A2E4}" srcOrd="0" destOrd="0" presId="urn:microsoft.com/office/officeart/2008/layout/VerticalCurvedList"/>
    <dgm:cxn modelId="{59B8A80A-D67E-4817-A39D-36134F09F4B2}" type="presParOf" srcId="{A953098E-9119-4E59-BF9A-7A14BF89A2E4}" destId="{EAA0C868-3B05-4FD3-B7F1-0B0DB20A3A30}" srcOrd="0" destOrd="0" presId="urn:microsoft.com/office/officeart/2008/layout/VerticalCurvedList"/>
    <dgm:cxn modelId="{69D7A669-8337-4A76-8A23-44BB5423B5D5}" type="presParOf" srcId="{A953098E-9119-4E59-BF9A-7A14BF89A2E4}" destId="{EF8813C8-A5EF-4BB3-AF89-A31268C04154}" srcOrd="1" destOrd="0" presId="urn:microsoft.com/office/officeart/2008/layout/VerticalCurvedList"/>
    <dgm:cxn modelId="{88DB19E7-F658-4E96-A4D2-AE3353275B8B}" type="presParOf" srcId="{A953098E-9119-4E59-BF9A-7A14BF89A2E4}" destId="{9F9EEFAC-F274-4238-B46F-1A81C2709E1C}" srcOrd="2" destOrd="0" presId="urn:microsoft.com/office/officeart/2008/layout/VerticalCurvedList"/>
    <dgm:cxn modelId="{911B1E84-FDCE-48D1-BEDB-AFE477D8F1CA}" type="presParOf" srcId="{A953098E-9119-4E59-BF9A-7A14BF89A2E4}" destId="{2271D785-B69C-42C9-842F-719BB9D4F220}" srcOrd="3" destOrd="0" presId="urn:microsoft.com/office/officeart/2008/layout/VerticalCurvedList"/>
    <dgm:cxn modelId="{CEB13A2D-70BE-4B8D-BFFB-19EFBB2C492A}" type="presParOf" srcId="{7CBBAF82-C0FB-4422-9D98-AAAD36CD692C}" destId="{EB0AE216-C35A-4FDA-BD94-F4FF48898FD6}" srcOrd="1" destOrd="0" presId="urn:microsoft.com/office/officeart/2008/layout/VerticalCurvedList"/>
    <dgm:cxn modelId="{468A3BFE-1CB3-4EB6-B213-6C6CA822736C}" type="presParOf" srcId="{7CBBAF82-C0FB-4422-9D98-AAAD36CD692C}" destId="{164B0D47-800F-4A24-83AD-204989B8DF60}" srcOrd="2" destOrd="0" presId="urn:microsoft.com/office/officeart/2008/layout/VerticalCurvedList"/>
    <dgm:cxn modelId="{94E685CE-9FAF-4616-B9DF-7EF38CAA93D6}" type="presParOf" srcId="{164B0D47-800F-4A24-83AD-204989B8DF60}" destId="{E682435B-1A49-4F89-98F6-D02B5DA02170}" srcOrd="0" destOrd="0" presId="urn:microsoft.com/office/officeart/2008/layout/VerticalCurvedList"/>
    <dgm:cxn modelId="{D961D3C4-75BB-4FAF-942C-8F4E4B96A118}" type="presParOf" srcId="{7CBBAF82-C0FB-4422-9D98-AAAD36CD692C}" destId="{1AC32B05-204C-49A1-878B-75A8FBCE1616}" srcOrd="3" destOrd="0" presId="urn:microsoft.com/office/officeart/2008/layout/VerticalCurvedList"/>
    <dgm:cxn modelId="{19BBD2DA-2FB6-4B05-813D-A896D1DAFFA1}" type="presParOf" srcId="{7CBBAF82-C0FB-4422-9D98-AAAD36CD692C}" destId="{75D323D9-6E22-4A73-87F8-C0E565CEA9F8}" srcOrd="4" destOrd="0" presId="urn:microsoft.com/office/officeart/2008/layout/VerticalCurvedList"/>
    <dgm:cxn modelId="{E679B189-5641-4F65-87E5-B6776BB7217C}" type="presParOf" srcId="{75D323D9-6E22-4A73-87F8-C0E565CEA9F8}" destId="{F8309066-0FDF-4034-8426-B5CAF1B7245E}" srcOrd="0" destOrd="0" presId="urn:microsoft.com/office/officeart/2008/layout/VerticalCurvedList"/>
    <dgm:cxn modelId="{99BC7EA3-8B30-46DE-82EB-B4F89CADCE78}" type="presParOf" srcId="{7CBBAF82-C0FB-4422-9D98-AAAD36CD692C}" destId="{2AF91997-3172-4D82-84CC-AEACAC084429}" srcOrd="5" destOrd="0" presId="urn:microsoft.com/office/officeart/2008/layout/VerticalCurvedList"/>
    <dgm:cxn modelId="{2442742C-B4C3-485A-A2DC-9ED82DFF2D0E}" type="presParOf" srcId="{7CBBAF82-C0FB-4422-9D98-AAAD36CD692C}" destId="{451CE071-38B9-405D-AE24-117CD1B87EEE}" srcOrd="6" destOrd="0" presId="urn:microsoft.com/office/officeart/2008/layout/VerticalCurvedList"/>
    <dgm:cxn modelId="{CB553DE5-7B9F-4641-8C16-7696C4EBA9EE}" type="presParOf" srcId="{451CE071-38B9-405D-AE24-117CD1B87EEE}" destId="{B7962E66-434F-4407-9997-F2DA3923136E}" srcOrd="0" destOrd="0" presId="urn:microsoft.com/office/officeart/2008/layout/VerticalCurvedList"/>
    <dgm:cxn modelId="{C1F95EFD-C9C9-4DBC-AEEA-429B924B7354}" type="presParOf" srcId="{7CBBAF82-C0FB-4422-9D98-AAAD36CD692C}" destId="{A38F4D0D-03E1-4D53-8726-ABCE6CD7AEDD}" srcOrd="7" destOrd="0" presId="urn:microsoft.com/office/officeart/2008/layout/VerticalCurvedList"/>
    <dgm:cxn modelId="{3A8EA5E5-6C74-4D37-8035-34615DAFBD09}" type="presParOf" srcId="{7CBBAF82-C0FB-4422-9D98-AAAD36CD692C}" destId="{1B600664-38D9-418B-A08E-3D291A4C217C}" srcOrd="8" destOrd="0" presId="urn:microsoft.com/office/officeart/2008/layout/VerticalCurvedList"/>
    <dgm:cxn modelId="{A7F1A0F2-1841-4C07-BD5D-CC8CAF856959}" type="presParOf" srcId="{1B600664-38D9-418B-A08E-3D291A4C217C}" destId="{F2659D0F-523F-405E-A17A-7EAA42A0E0F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3ADB0F-1180-4B4F-B207-5A994E8ABF82}" type="doc">
      <dgm:prSet loTypeId="urn:microsoft.com/office/officeart/2005/8/layout/default" loCatId="list" qsTypeId="urn:microsoft.com/office/officeart/2005/8/quickstyle/simple4" qsCatId="simple" csTypeId="urn:microsoft.com/office/officeart/2005/8/colors/accent1_4" csCatId="accent1" phldr="1"/>
      <dgm:spPr/>
      <dgm:t>
        <a:bodyPr/>
        <a:lstStyle/>
        <a:p>
          <a:endParaRPr lang="en-US"/>
        </a:p>
      </dgm:t>
    </dgm:pt>
    <dgm:pt modelId="{F166B8D9-A812-4538-9A1A-716164833AAC}">
      <dgm:prSet phldrT="[Text]"/>
      <dgm:spPr/>
      <dgm:t>
        <a:bodyPr/>
        <a:lstStyle/>
        <a:p>
          <a:r>
            <a:rPr lang="en-US" dirty="0" smtClean="0"/>
            <a:t>Shelter maintenance, repair, &amp; expansion</a:t>
          </a:r>
          <a:endParaRPr lang="en-US" dirty="0"/>
        </a:p>
      </dgm:t>
    </dgm:pt>
    <dgm:pt modelId="{D56D9D30-E2C5-46AB-BAD2-05EB208CB6CB}" type="parTrans" cxnId="{42215919-E958-4C2E-A946-A6A0B979B53A}">
      <dgm:prSet/>
      <dgm:spPr/>
      <dgm:t>
        <a:bodyPr/>
        <a:lstStyle/>
        <a:p>
          <a:endParaRPr lang="en-US"/>
        </a:p>
      </dgm:t>
    </dgm:pt>
    <dgm:pt modelId="{1C073903-5BC0-40AE-B339-CD9B8EE177D9}" type="sibTrans" cxnId="{42215919-E958-4C2E-A946-A6A0B979B53A}">
      <dgm:prSet/>
      <dgm:spPr/>
      <dgm:t>
        <a:bodyPr/>
        <a:lstStyle/>
        <a:p>
          <a:endParaRPr lang="en-US"/>
        </a:p>
      </dgm:t>
    </dgm:pt>
    <dgm:pt modelId="{9DB13123-BD4B-481D-907E-665713407F49}">
      <dgm:prSet phldrT="[Text]"/>
      <dgm:spPr/>
      <dgm:t>
        <a:bodyPr/>
        <a:lstStyle/>
        <a:p>
          <a:r>
            <a:rPr lang="en-US" dirty="0" smtClean="0"/>
            <a:t>Technology</a:t>
          </a:r>
          <a:endParaRPr lang="en-US" dirty="0"/>
        </a:p>
      </dgm:t>
    </dgm:pt>
    <dgm:pt modelId="{608A0F90-62B8-4AE6-9FD7-6813F6568554}" type="parTrans" cxnId="{79FBB6A5-2876-4526-B044-9DF61FB97166}">
      <dgm:prSet/>
      <dgm:spPr/>
      <dgm:t>
        <a:bodyPr/>
        <a:lstStyle/>
        <a:p>
          <a:endParaRPr lang="en-US"/>
        </a:p>
      </dgm:t>
    </dgm:pt>
    <dgm:pt modelId="{63B9CA19-6430-4E9A-AD8E-7FE9E7D1C3F7}" type="sibTrans" cxnId="{79FBB6A5-2876-4526-B044-9DF61FB97166}">
      <dgm:prSet/>
      <dgm:spPr/>
      <dgm:t>
        <a:bodyPr/>
        <a:lstStyle/>
        <a:p>
          <a:endParaRPr lang="en-US"/>
        </a:p>
      </dgm:t>
    </dgm:pt>
    <dgm:pt modelId="{AB48AC53-8D8B-4B47-B7E3-A928E411EEB1}">
      <dgm:prSet phldrT="[Text]"/>
      <dgm:spPr/>
      <dgm:t>
        <a:bodyPr/>
        <a:lstStyle/>
        <a:p>
          <a:r>
            <a:rPr lang="en-US" dirty="0" smtClean="0"/>
            <a:t>ADA updating/compliance</a:t>
          </a:r>
          <a:endParaRPr lang="en-US" dirty="0"/>
        </a:p>
      </dgm:t>
    </dgm:pt>
    <dgm:pt modelId="{4299BADB-D680-4325-8AEA-D77C44C2DF19}" type="parTrans" cxnId="{7E3C7875-283C-4610-8B9F-BB0310A7343A}">
      <dgm:prSet/>
      <dgm:spPr/>
      <dgm:t>
        <a:bodyPr/>
        <a:lstStyle/>
        <a:p>
          <a:endParaRPr lang="en-US"/>
        </a:p>
      </dgm:t>
    </dgm:pt>
    <dgm:pt modelId="{C6B233D7-9052-409D-A5F1-6A84DA3D71B4}" type="sibTrans" cxnId="{7E3C7875-283C-4610-8B9F-BB0310A7343A}">
      <dgm:prSet/>
      <dgm:spPr/>
      <dgm:t>
        <a:bodyPr/>
        <a:lstStyle/>
        <a:p>
          <a:endParaRPr lang="en-US"/>
        </a:p>
      </dgm:t>
    </dgm:pt>
    <dgm:pt modelId="{FC120E5C-4B98-484F-82EE-11A229CE667B}">
      <dgm:prSet phldrT="[Text]"/>
      <dgm:spPr/>
      <dgm:t>
        <a:bodyPr/>
        <a:lstStyle/>
        <a:p>
          <a:r>
            <a:rPr lang="en-US" dirty="0" smtClean="0"/>
            <a:t>Office Expansion</a:t>
          </a:r>
          <a:endParaRPr lang="en-US" dirty="0"/>
        </a:p>
      </dgm:t>
    </dgm:pt>
    <dgm:pt modelId="{0B6507E5-9F9A-433B-8995-3CA6E2A5FDC8}" type="parTrans" cxnId="{CC05219C-5BC4-47D6-BA62-A052AA63CF4F}">
      <dgm:prSet/>
      <dgm:spPr/>
      <dgm:t>
        <a:bodyPr/>
        <a:lstStyle/>
        <a:p>
          <a:endParaRPr lang="en-US"/>
        </a:p>
      </dgm:t>
    </dgm:pt>
    <dgm:pt modelId="{F135C20E-8196-455A-A745-99EE435614E1}" type="sibTrans" cxnId="{CC05219C-5BC4-47D6-BA62-A052AA63CF4F}">
      <dgm:prSet/>
      <dgm:spPr/>
      <dgm:t>
        <a:bodyPr/>
        <a:lstStyle/>
        <a:p>
          <a:endParaRPr lang="en-US"/>
        </a:p>
      </dgm:t>
    </dgm:pt>
    <dgm:pt modelId="{BB0B2439-0165-4C47-B0A2-4E7BE54BBCB1}">
      <dgm:prSet phldrT="[Text]"/>
      <dgm:spPr/>
      <dgm:t>
        <a:bodyPr/>
        <a:lstStyle/>
        <a:p>
          <a:r>
            <a:rPr lang="en-US" dirty="0" smtClean="0"/>
            <a:t>Training</a:t>
          </a:r>
          <a:endParaRPr lang="en-US" dirty="0"/>
        </a:p>
      </dgm:t>
    </dgm:pt>
    <dgm:pt modelId="{B7B10AD8-29D6-4445-8B71-9A9FBB348C89}" type="parTrans" cxnId="{F5E34875-096A-492E-AADD-773A438C7EF4}">
      <dgm:prSet/>
      <dgm:spPr/>
      <dgm:t>
        <a:bodyPr/>
        <a:lstStyle/>
        <a:p>
          <a:endParaRPr lang="en-US"/>
        </a:p>
      </dgm:t>
    </dgm:pt>
    <dgm:pt modelId="{79794E21-95D9-4F96-9370-B7716E47CFB5}" type="sibTrans" cxnId="{F5E34875-096A-492E-AADD-773A438C7EF4}">
      <dgm:prSet/>
      <dgm:spPr/>
      <dgm:t>
        <a:bodyPr/>
        <a:lstStyle/>
        <a:p>
          <a:endParaRPr lang="en-US"/>
        </a:p>
      </dgm:t>
    </dgm:pt>
    <dgm:pt modelId="{CA2DCC5F-2DA3-4823-81FD-FEDDAD44A54E}" type="pres">
      <dgm:prSet presAssocID="{BD3ADB0F-1180-4B4F-B207-5A994E8ABF82}" presName="diagram" presStyleCnt="0">
        <dgm:presLayoutVars>
          <dgm:dir/>
          <dgm:resizeHandles val="exact"/>
        </dgm:presLayoutVars>
      </dgm:prSet>
      <dgm:spPr/>
      <dgm:t>
        <a:bodyPr/>
        <a:lstStyle/>
        <a:p>
          <a:endParaRPr lang="en-US"/>
        </a:p>
      </dgm:t>
    </dgm:pt>
    <dgm:pt modelId="{605B21CC-5567-479C-A547-126B2ED57346}" type="pres">
      <dgm:prSet presAssocID="{F166B8D9-A812-4538-9A1A-716164833AAC}" presName="node" presStyleLbl="node1" presStyleIdx="0" presStyleCnt="5">
        <dgm:presLayoutVars>
          <dgm:bulletEnabled val="1"/>
        </dgm:presLayoutVars>
      </dgm:prSet>
      <dgm:spPr/>
      <dgm:t>
        <a:bodyPr/>
        <a:lstStyle/>
        <a:p>
          <a:endParaRPr lang="en-US"/>
        </a:p>
      </dgm:t>
    </dgm:pt>
    <dgm:pt modelId="{EB19A4BE-4752-48EB-9C67-B9850EE45002}" type="pres">
      <dgm:prSet presAssocID="{1C073903-5BC0-40AE-B339-CD9B8EE177D9}" presName="sibTrans" presStyleCnt="0"/>
      <dgm:spPr/>
    </dgm:pt>
    <dgm:pt modelId="{0088845E-8534-4EB3-B9FA-A49548916AC2}" type="pres">
      <dgm:prSet presAssocID="{9DB13123-BD4B-481D-907E-665713407F49}" presName="node" presStyleLbl="node1" presStyleIdx="1" presStyleCnt="5">
        <dgm:presLayoutVars>
          <dgm:bulletEnabled val="1"/>
        </dgm:presLayoutVars>
      </dgm:prSet>
      <dgm:spPr/>
      <dgm:t>
        <a:bodyPr/>
        <a:lstStyle/>
        <a:p>
          <a:endParaRPr lang="en-US"/>
        </a:p>
      </dgm:t>
    </dgm:pt>
    <dgm:pt modelId="{C7375461-6741-4F1A-8F43-8703E8BC6C69}" type="pres">
      <dgm:prSet presAssocID="{63B9CA19-6430-4E9A-AD8E-7FE9E7D1C3F7}" presName="sibTrans" presStyleCnt="0"/>
      <dgm:spPr/>
    </dgm:pt>
    <dgm:pt modelId="{1ECE7972-8E9C-498E-B392-55A877E7B8E8}" type="pres">
      <dgm:prSet presAssocID="{AB48AC53-8D8B-4B47-B7E3-A928E411EEB1}" presName="node" presStyleLbl="node1" presStyleIdx="2" presStyleCnt="5">
        <dgm:presLayoutVars>
          <dgm:bulletEnabled val="1"/>
        </dgm:presLayoutVars>
      </dgm:prSet>
      <dgm:spPr/>
      <dgm:t>
        <a:bodyPr/>
        <a:lstStyle/>
        <a:p>
          <a:endParaRPr lang="en-US"/>
        </a:p>
      </dgm:t>
    </dgm:pt>
    <dgm:pt modelId="{D7EB4634-C759-4B2B-A51E-59FD3BCEDCCF}" type="pres">
      <dgm:prSet presAssocID="{C6B233D7-9052-409D-A5F1-6A84DA3D71B4}" presName="sibTrans" presStyleCnt="0"/>
      <dgm:spPr/>
    </dgm:pt>
    <dgm:pt modelId="{8CBCBDF8-27AE-478B-A914-677B30C73902}" type="pres">
      <dgm:prSet presAssocID="{FC120E5C-4B98-484F-82EE-11A229CE667B}" presName="node" presStyleLbl="node1" presStyleIdx="3" presStyleCnt="5">
        <dgm:presLayoutVars>
          <dgm:bulletEnabled val="1"/>
        </dgm:presLayoutVars>
      </dgm:prSet>
      <dgm:spPr/>
      <dgm:t>
        <a:bodyPr/>
        <a:lstStyle/>
        <a:p>
          <a:endParaRPr lang="en-US"/>
        </a:p>
      </dgm:t>
    </dgm:pt>
    <dgm:pt modelId="{1F5968D8-3545-4A6A-92ED-503231D3307D}" type="pres">
      <dgm:prSet presAssocID="{F135C20E-8196-455A-A745-99EE435614E1}" presName="sibTrans" presStyleCnt="0"/>
      <dgm:spPr/>
    </dgm:pt>
    <dgm:pt modelId="{92C3AE7F-A4DF-425F-B6EB-75C4F4AD1CAB}" type="pres">
      <dgm:prSet presAssocID="{BB0B2439-0165-4C47-B0A2-4E7BE54BBCB1}" presName="node" presStyleLbl="node1" presStyleIdx="4" presStyleCnt="5">
        <dgm:presLayoutVars>
          <dgm:bulletEnabled val="1"/>
        </dgm:presLayoutVars>
      </dgm:prSet>
      <dgm:spPr/>
      <dgm:t>
        <a:bodyPr/>
        <a:lstStyle/>
        <a:p>
          <a:endParaRPr lang="en-US"/>
        </a:p>
      </dgm:t>
    </dgm:pt>
  </dgm:ptLst>
  <dgm:cxnLst>
    <dgm:cxn modelId="{79FBB6A5-2876-4526-B044-9DF61FB97166}" srcId="{BD3ADB0F-1180-4B4F-B207-5A994E8ABF82}" destId="{9DB13123-BD4B-481D-907E-665713407F49}" srcOrd="1" destOrd="0" parTransId="{608A0F90-62B8-4AE6-9FD7-6813F6568554}" sibTransId="{63B9CA19-6430-4E9A-AD8E-7FE9E7D1C3F7}"/>
    <dgm:cxn modelId="{42215919-E958-4C2E-A946-A6A0B979B53A}" srcId="{BD3ADB0F-1180-4B4F-B207-5A994E8ABF82}" destId="{F166B8D9-A812-4538-9A1A-716164833AAC}" srcOrd="0" destOrd="0" parTransId="{D56D9D30-E2C5-46AB-BAD2-05EB208CB6CB}" sibTransId="{1C073903-5BC0-40AE-B339-CD9B8EE177D9}"/>
    <dgm:cxn modelId="{7E3C7875-283C-4610-8B9F-BB0310A7343A}" srcId="{BD3ADB0F-1180-4B4F-B207-5A994E8ABF82}" destId="{AB48AC53-8D8B-4B47-B7E3-A928E411EEB1}" srcOrd="2" destOrd="0" parTransId="{4299BADB-D680-4325-8AEA-D77C44C2DF19}" sibTransId="{C6B233D7-9052-409D-A5F1-6A84DA3D71B4}"/>
    <dgm:cxn modelId="{985CFFAB-FCC7-403D-A48E-AE6FD0050C19}" type="presOf" srcId="{FC120E5C-4B98-484F-82EE-11A229CE667B}" destId="{8CBCBDF8-27AE-478B-A914-677B30C73902}" srcOrd="0" destOrd="0" presId="urn:microsoft.com/office/officeart/2005/8/layout/default"/>
    <dgm:cxn modelId="{8BB17338-0D3F-44B9-87B1-380922DDCE88}" type="presOf" srcId="{F166B8D9-A812-4538-9A1A-716164833AAC}" destId="{605B21CC-5567-479C-A547-126B2ED57346}" srcOrd="0" destOrd="0" presId="urn:microsoft.com/office/officeart/2005/8/layout/default"/>
    <dgm:cxn modelId="{04670EBD-4DD6-47E3-9FEE-7CC49F1AD757}" type="presOf" srcId="{AB48AC53-8D8B-4B47-B7E3-A928E411EEB1}" destId="{1ECE7972-8E9C-498E-B392-55A877E7B8E8}" srcOrd="0" destOrd="0" presId="urn:microsoft.com/office/officeart/2005/8/layout/default"/>
    <dgm:cxn modelId="{CC05219C-5BC4-47D6-BA62-A052AA63CF4F}" srcId="{BD3ADB0F-1180-4B4F-B207-5A994E8ABF82}" destId="{FC120E5C-4B98-484F-82EE-11A229CE667B}" srcOrd="3" destOrd="0" parTransId="{0B6507E5-9F9A-433B-8995-3CA6E2A5FDC8}" sibTransId="{F135C20E-8196-455A-A745-99EE435614E1}"/>
    <dgm:cxn modelId="{DF972D5E-FBF5-4A87-9E94-9AD060B6276E}" type="presOf" srcId="{BB0B2439-0165-4C47-B0A2-4E7BE54BBCB1}" destId="{92C3AE7F-A4DF-425F-B6EB-75C4F4AD1CAB}" srcOrd="0" destOrd="0" presId="urn:microsoft.com/office/officeart/2005/8/layout/default"/>
    <dgm:cxn modelId="{7B0017D0-6C22-42F9-95E2-2FD061174FCF}" type="presOf" srcId="{BD3ADB0F-1180-4B4F-B207-5A994E8ABF82}" destId="{CA2DCC5F-2DA3-4823-81FD-FEDDAD44A54E}" srcOrd="0" destOrd="0" presId="urn:microsoft.com/office/officeart/2005/8/layout/default"/>
    <dgm:cxn modelId="{F5E34875-096A-492E-AADD-773A438C7EF4}" srcId="{BD3ADB0F-1180-4B4F-B207-5A994E8ABF82}" destId="{BB0B2439-0165-4C47-B0A2-4E7BE54BBCB1}" srcOrd="4" destOrd="0" parTransId="{B7B10AD8-29D6-4445-8B71-9A9FBB348C89}" sibTransId="{79794E21-95D9-4F96-9370-B7716E47CFB5}"/>
    <dgm:cxn modelId="{9BF007A3-C623-4565-8A9B-935C97B5AC95}" type="presOf" srcId="{9DB13123-BD4B-481D-907E-665713407F49}" destId="{0088845E-8534-4EB3-B9FA-A49548916AC2}" srcOrd="0" destOrd="0" presId="urn:microsoft.com/office/officeart/2005/8/layout/default"/>
    <dgm:cxn modelId="{0A8E89FD-C445-4A05-8C84-A90342442419}" type="presParOf" srcId="{CA2DCC5F-2DA3-4823-81FD-FEDDAD44A54E}" destId="{605B21CC-5567-479C-A547-126B2ED57346}" srcOrd="0" destOrd="0" presId="urn:microsoft.com/office/officeart/2005/8/layout/default"/>
    <dgm:cxn modelId="{7AF425F8-8ADF-4B87-97BF-998030958CE9}" type="presParOf" srcId="{CA2DCC5F-2DA3-4823-81FD-FEDDAD44A54E}" destId="{EB19A4BE-4752-48EB-9C67-B9850EE45002}" srcOrd="1" destOrd="0" presId="urn:microsoft.com/office/officeart/2005/8/layout/default"/>
    <dgm:cxn modelId="{2B04C74A-0733-441C-B6F7-2A6F0732A7B3}" type="presParOf" srcId="{CA2DCC5F-2DA3-4823-81FD-FEDDAD44A54E}" destId="{0088845E-8534-4EB3-B9FA-A49548916AC2}" srcOrd="2" destOrd="0" presId="urn:microsoft.com/office/officeart/2005/8/layout/default"/>
    <dgm:cxn modelId="{0F764850-D0F6-40A6-AAB6-3629407580DF}" type="presParOf" srcId="{CA2DCC5F-2DA3-4823-81FD-FEDDAD44A54E}" destId="{C7375461-6741-4F1A-8F43-8703E8BC6C69}" srcOrd="3" destOrd="0" presId="urn:microsoft.com/office/officeart/2005/8/layout/default"/>
    <dgm:cxn modelId="{0820D43E-CC67-401B-B131-0E118DB58C98}" type="presParOf" srcId="{CA2DCC5F-2DA3-4823-81FD-FEDDAD44A54E}" destId="{1ECE7972-8E9C-498E-B392-55A877E7B8E8}" srcOrd="4" destOrd="0" presId="urn:microsoft.com/office/officeart/2005/8/layout/default"/>
    <dgm:cxn modelId="{FB11B58F-22D1-429E-BB52-F8AA2746A22A}" type="presParOf" srcId="{CA2DCC5F-2DA3-4823-81FD-FEDDAD44A54E}" destId="{D7EB4634-C759-4B2B-A51E-59FD3BCEDCCF}" srcOrd="5" destOrd="0" presId="urn:microsoft.com/office/officeart/2005/8/layout/default"/>
    <dgm:cxn modelId="{E6C03F4D-94CA-4054-8FE7-C4DA86F6884B}" type="presParOf" srcId="{CA2DCC5F-2DA3-4823-81FD-FEDDAD44A54E}" destId="{8CBCBDF8-27AE-478B-A914-677B30C73902}" srcOrd="6" destOrd="0" presId="urn:microsoft.com/office/officeart/2005/8/layout/default"/>
    <dgm:cxn modelId="{F5F19166-DB16-4907-A161-46EA498B604F}" type="presParOf" srcId="{CA2DCC5F-2DA3-4823-81FD-FEDDAD44A54E}" destId="{1F5968D8-3545-4A6A-92ED-503231D3307D}" srcOrd="7" destOrd="0" presId="urn:microsoft.com/office/officeart/2005/8/layout/default"/>
    <dgm:cxn modelId="{745E15B8-A8FB-4E85-9F10-E0F97132F200}" type="presParOf" srcId="{CA2DCC5F-2DA3-4823-81FD-FEDDAD44A54E}" destId="{92C3AE7F-A4DF-425F-B6EB-75C4F4AD1CA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719A7D-2A0A-4247-972E-3BB872B3ABD1}" type="doc">
      <dgm:prSet loTypeId="urn:microsoft.com/office/officeart/2008/layout/LinedList" loCatId="list" qsTypeId="urn:microsoft.com/office/officeart/2005/8/quickstyle/simple1" qsCatId="simple" csTypeId="urn:microsoft.com/office/officeart/2005/8/colors/accent2_4" csCatId="accent2" phldr="1"/>
      <dgm:spPr/>
      <dgm:t>
        <a:bodyPr/>
        <a:lstStyle/>
        <a:p>
          <a:endParaRPr lang="en-US"/>
        </a:p>
      </dgm:t>
    </dgm:pt>
    <dgm:pt modelId="{96EAC7BA-DAB4-4C25-94AF-88635947D922}">
      <dgm:prSet phldrT="[Text]"/>
      <dgm:spPr/>
      <dgm:t>
        <a:bodyPr/>
        <a:lstStyle/>
        <a:p>
          <a:r>
            <a:rPr lang="en-US" dirty="0" smtClean="0"/>
            <a:t>Housing</a:t>
          </a:r>
          <a:endParaRPr lang="en-US" dirty="0"/>
        </a:p>
      </dgm:t>
    </dgm:pt>
    <dgm:pt modelId="{02CE017D-229E-4F39-A894-99C82C462D00}" type="parTrans" cxnId="{106D5DCA-E6D4-4915-94A0-E99349986B0E}">
      <dgm:prSet/>
      <dgm:spPr/>
      <dgm:t>
        <a:bodyPr/>
        <a:lstStyle/>
        <a:p>
          <a:endParaRPr lang="en-US"/>
        </a:p>
      </dgm:t>
    </dgm:pt>
    <dgm:pt modelId="{BA931129-B1AB-49F6-91C1-F44FDEDCB24B}" type="sibTrans" cxnId="{106D5DCA-E6D4-4915-94A0-E99349986B0E}">
      <dgm:prSet/>
      <dgm:spPr/>
      <dgm:t>
        <a:bodyPr/>
        <a:lstStyle/>
        <a:p>
          <a:endParaRPr lang="en-US"/>
        </a:p>
      </dgm:t>
    </dgm:pt>
    <dgm:pt modelId="{A1886632-FB54-43FD-9CA6-0CF09B130A19}">
      <dgm:prSet phldrT="[Text]"/>
      <dgm:spPr/>
      <dgm:t>
        <a:bodyPr/>
        <a:lstStyle/>
        <a:p>
          <a:r>
            <a:rPr lang="en-US" smtClean="0"/>
            <a:t>SART &amp; SAFE/SANE programs</a:t>
          </a:r>
          <a:endParaRPr lang="en-US" dirty="0"/>
        </a:p>
      </dgm:t>
    </dgm:pt>
    <dgm:pt modelId="{E2D39455-63B3-4AD9-89B4-CB82B1CA680B}" type="parTrans" cxnId="{2BA54697-5FF3-44F1-AB67-18F1AB196A82}">
      <dgm:prSet/>
      <dgm:spPr/>
      <dgm:t>
        <a:bodyPr/>
        <a:lstStyle/>
        <a:p>
          <a:endParaRPr lang="en-US"/>
        </a:p>
      </dgm:t>
    </dgm:pt>
    <dgm:pt modelId="{F1DAC0CB-8ED0-4343-888B-DF52205DCAAF}" type="sibTrans" cxnId="{2BA54697-5FF3-44F1-AB67-18F1AB196A82}">
      <dgm:prSet/>
      <dgm:spPr/>
      <dgm:t>
        <a:bodyPr/>
        <a:lstStyle/>
        <a:p>
          <a:endParaRPr lang="en-US"/>
        </a:p>
      </dgm:t>
    </dgm:pt>
    <dgm:pt modelId="{A2828CA1-CE72-4B95-A57E-0A724EF15B42}">
      <dgm:prSet phldrT="[Text]"/>
      <dgm:spPr/>
      <dgm:t>
        <a:bodyPr/>
        <a:lstStyle/>
        <a:p>
          <a:r>
            <a:rPr lang="en-US" dirty="0" smtClean="0"/>
            <a:t>Emergency Funds</a:t>
          </a:r>
          <a:endParaRPr lang="en-US" dirty="0"/>
        </a:p>
      </dgm:t>
    </dgm:pt>
    <dgm:pt modelId="{4BB482F9-67B7-4316-89FB-867FAE4FBA00}" type="parTrans" cxnId="{B6DD26F8-16A1-45E7-9AD6-DA0C3BED8019}">
      <dgm:prSet/>
      <dgm:spPr/>
      <dgm:t>
        <a:bodyPr/>
        <a:lstStyle/>
        <a:p>
          <a:endParaRPr lang="en-US"/>
        </a:p>
      </dgm:t>
    </dgm:pt>
    <dgm:pt modelId="{A28FFB3B-73C3-44CD-8BA6-2DC5F56DC294}" type="sibTrans" cxnId="{B6DD26F8-16A1-45E7-9AD6-DA0C3BED8019}">
      <dgm:prSet/>
      <dgm:spPr/>
      <dgm:t>
        <a:bodyPr/>
        <a:lstStyle/>
        <a:p>
          <a:endParaRPr lang="en-US"/>
        </a:p>
      </dgm:t>
    </dgm:pt>
    <dgm:pt modelId="{798394B5-FA46-46B3-8457-F0E63FC54FB1}">
      <dgm:prSet phldrT="[Text]"/>
      <dgm:spPr/>
      <dgm:t>
        <a:bodyPr/>
        <a:lstStyle/>
        <a:p>
          <a:r>
            <a:rPr lang="en-US" smtClean="0"/>
            <a:t>Legal Services</a:t>
          </a:r>
          <a:endParaRPr lang="en-US" dirty="0"/>
        </a:p>
      </dgm:t>
    </dgm:pt>
    <dgm:pt modelId="{0BB746C6-0269-4844-AE22-5A21D650975C}" type="parTrans" cxnId="{90349843-D9F7-4424-AAE0-F531361822DA}">
      <dgm:prSet/>
      <dgm:spPr/>
      <dgm:t>
        <a:bodyPr/>
        <a:lstStyle/>
        <a:p>
          <a:endParaRPr lang="en-US"/>
        </a:p>
      </dgm:t>
    </dgm:pt>
    <dgm:pt modelId="{A1BD9304-3836-4B89-B4E4-260F02DC5720}" type="sibTrans" cxnId="{90349843-D9F7-4424-AAE0-F531361822DA}">
      <dgm:prSet/>
      <dgm:spPr/>
      <dgm:t>
        <a:bodyPr/>
        <a:lstStyle/>
        <a:p>
          <a:endParaRPr lang="en-US"/>
        </a:p>
      </dgm:t>
    </dgm:pt>
    <dgm:pt modelId="{64F3521B-FC4C-4557-95E0-9404149139BE}" type="pres">
      <dgm:prSet presAssocID="{C0719A7D-2A0A-4247-972E-3BB872B3ABD1}" presName="vert0" presStyleCnt="0">
        <dgm:presLayoutVars>
          <dgm:dir/>
          <dgm:animOne val="branch"/>
          <dgm:animLvl val="lvl"/>
        </dgm:presLayoutVars>
      </dgm:prSet>
      <dgm:spPr/>
      <dgm:t>
        <a:bodyPr/>
        <a:lstStyle/>
        <a:p>
          <a:endParaRPr lang="en-US"/>
        </a:p>
      </dgm:t>
    </dgm:pt>
    <dgm:pt modelId="{D4E50716-503D-49BF-923F-4D360E346566}" type="pres">
      <dgm:prSet presAssocID="{96EAC7BA-DAB4-4C25-94AF-88635947D922}" presName="thickLine" presStyleLbl="alignNode1" presStyleIdx="0" presStyleCnt="4"/>
      <dgm:spPr/>
    </dgm:pt>
    <dgm:pt modelId="{2091F23E-38C1-407D-85FE-BABF0B5AA981}" type="pres">
      <dgm:prSet presAssocID="{96EAC7BA-DAB4-4C25-94AF-88635947D922}" presName="horz1" presStyleCnt="0"/>
      <dgm:spPr/>
    </dgm:pt>
    <dgm:pt modelId="{A6194646-41C9-4CAE-B445-2EB59A361488}" type="pres">
      <dgm:prSet presAssocID="{96EAC7BA-DAB4-4C25-94AF-88635947D922}" presName="tx1" presStyleLbl="revTx" presStyleIdx="0" presStyleCnt="4"/>
      <dgm:spPr/>
      <dgm:t>
        <a:bodyPr/>
        <a:lstStyle/>
        <a:p>
          <a:endParaRPr lang="en-US"/>
        </a:p>
      </dgm:t>
    </dgm:pt>
    <dgm:pt modelId="{A8DE42C7-C9FC-4E89-96FE-966708761F00}" type="pres">
      <dgm:prSet presAssocID="{96EAC7BA-DAB4-4C25-94AF-88635947D922}" presName="vert1" presStyleCnt="0"/>
      <dgm:spPr/>
    </dgm:pt>
    <dgm:pt modelId="{D450A7AD-9B23-4B87-B0D2-967BA1A425A8}" type="pres">
      <dgm:prSet presAssocID="{A1886632-FB54-43FD-9CA6-0CF09B130A19}" presName="thickLine" presStyleLbl="alignNode1" presStyleIdx="1" presStyleCnt="4"/>
      <dgm:spPr/>
    </dgm:pt>
    <dgm:pt modelId="{6CC0FB29-4056-47F7-BF57-79BEA5EFC356}" type="pres">
      <dgm:prSet presAssocID="{A1886632-FB54-43FD-9CA6-0CF09B130A19}" presName="horz1" presStyleCnt="0"/>
      <dgm:spPr/>
    </dgm:pt>
    <dgm:pt modelId="{C4EACEDA-19B9-4871-93EE-3C04FA085C61}" type="pres">
      <dgm:prSet presAssocID="{A1886632-FB54-43FD-9CA6-0CF09B130A19}" presName="tx1" presStyleLbl="revTx" presStyleIdx="1" presStyleCnt="4"/>
      <dgm:spPr/>
      <dgm:t>
        <a:bodyPr/>
        <a:lstStyle/>
        <a:p>
          <a:endParaRPr lang="en-US"/>
        </a:p>
      </dgm:t>
    </dgm:pt>
    <dgm:pt modelId="{C5C540C6-DBCB-482C-9E1A-8B0655AEF536}" type="pres">
      <dgm:prSet presAssocID="{A1886632-FB54-43FD-9CA6-0CF09B130A19}" presName="vert1" presStyleCnt="0"/>
      <dgm:spPr/>
    </dgm:pt>
    <dgm:pt modelId="{7BACCB5C-7558-439C-B2CE-6F4B0E048A8F}" type="pres">
      <dgm:prSet presAssocID="{A2828CA1-CE72-4B95-A57E-0A724EF15B42}" presName="thickLine" presStyleLbl="alignNode1" presStyleIdx="2" presStyleCnt="4"/>
      <dgm:spPr/>
    </dgm:pt>
    <dgm:pt modelId="{4C7268B4-885F-46C6-8C83-5973FAD13ED6}" type="pres">
      <dgm:prSet presAssocID="{A2828CA1-CE72-4B95-A57E-0A724EF15B42}" presName="horz1" presStyleCnt="0"/>
      <dgm:spPr/>
    </dgm:pt>
    <dgm:pt modelId="{A80DD7DB-5CBD-40A5-8917-AF0D38860DDC}" type="pres">
      <dgm:prSet presAssocID="{A2828CA1-CE72-4B95-A57E-0A724EF15B42}" presName="tx1" presStyleLbl="revTx" presStyleIdx="2" presStyleCnt="4"/>
      <dgm:spPr/>
      <dgm:t>
        <a:bodyPr/>
        <a:lstStyle/>
        <a:p>
          <a:endParaRPr lang="en-US"/>
        </a:p>
      </dgm:t>
    </dgm:pt>
    <dgm:pt modelId="{CFC7CB0C-0AAE-428B-BDBA-C32325CAE8C0}" type="pres">
      <dgm:prSet presAssocID="{A2828CA1-CE72-4B95-A57E-0A724EF15B42}" presName="vert1" presStyleCnt="0"/>
      <dgm:spPr/>
    </dgm:pt>
    <dgm:pt modelId="{381794F5-8403-45D6-B773-F452E1B3D33C}" type="pres">
      <dgm:prSet presAssocID="{798394B5-FA46-46B3-8457-F0E63FC54FB1}" presName="thickLine" presStyleLbl="alignNode1" presStyleIdx="3" presStyleCnt="4"/>
      <dgm:spPr/>
    </dgm:pt>
    <dgm:pt modelId="{6F635EFB-EEA4-411D-803D-4CB3758E1320}" type="pres">
      <dgm:prSet presAssocID="{798394B5-FA46-46B3-8457-F0E63FC54FB1}" presName="horz1" presStyleCnt="0"/>
      <dgm:spPr/>
    </dgm:pt>
    <dgm:pt modelId="{590DDF6D-EDA1-4A6A-BE27-5B0CBA05F1FA}" type="pres">
      <dgm:prSet presAssocID="{798394B5-FA46-46B3-8457-F0E63FC54FB1}" presName="tx1" presStyleLbl="revTx" presStyleIdx="3" presStyleCnt="4"/>
      <dgm:spPr/>
      <dgm:t>
        <a:bodyPr/>
        <a:lstStyle/>
        <a:p>
          <a:endParaRPr lang="en-US"/>
        </a:p>
      </dgm:t>
    </dgm:pt>
    <dgm:pt modelId="{DD6764C0-8038-47B6-A9AA-6CB89A67C547}" type="pres">
      <dgm:prSet presAssocID="{798394B5-FA46-46B3-8457-F0E63FC54FB1}" presName="vert1" presStyleCnt="0"/>
      <dgm:spPr/>
    </dgm:pt>
  </dgm:ptLst>
  <dgm:cxnLst>
    <dgm:cxn modelId="{B6824791-DDE1-4380-8BF6-85A8D8EC9D6E}" type="presOf" srcId="{C0719A7D-2A0A-4247-972E-3BB872B3ABD1}" destId="{64F3521B-FC4C-4557-95E0-9404149139BE}" srcOrd="0" destOrd="0" presId="urn:microsoft.com/office/officeart/2008/layout/LinedList"/>
    <dgm:cxn modelId="{F8797E34-9A16-4AB2-9569-42223F9F0D2A}" type="presOf" srcId="{A1886632-FB54-43FD-9CA6-0CF09B130A19}" destId="{C4EACEDA-19B9-4871-93EE-3C04FA085C61}" srcOrd="0" destOrd="0" presId="urn:microsoft.com/office/officeart/2008/layout/LinedList"/>
    <dgm:cxn modelId="{FC1AEED9-BE2E-4E91-866D-1EA247CC1C20}" type="presOf" srcId="{798394B5-FA46-46B3-8457-F0E63FC54FB1}" destId="{590DDF6D-EDA1-4A6A-BE27-5B0CBA05F1FA}" srcOrd="0" destOrd="0" presId="urn:microsoft.com/office/officeart/2008/layout/LinedList"/>
    <dgm:cxn modelId="{90349843-D9F7-4424-AAE0-F531361822DA}" srcId="{C0719A7D-2A0A-4247-972E-3BB872B3ABD1}" destId="{798394B5-FA46-46B3-8457-F0E63FC54FB1}" srcOrd="3" destOrd="0" parTransId="{0BB746C6-0269-4844-AE22-5A21D650975C}" sibTransId="{A1BD9304-3836-4B89-B4E4-260F02DC5720}"/>
    <dgm:cxn modelId="{106D5DCA-E6D4-4915-94A0-E99349986B0E}" srcId="{C0719A7D-2A0A-4247-972E-3BB872B3ABD1}" destId="{96EAC7BA-DAB4-4C25-94AF-88635947D922}" srcOrd="0" destOrd="0" parTransId="{02CE017D-229E-4F39-A894-99C82C462D00}" sibTransId="{BA931129-B1AB-49F6-91C1-F44FDEDCB24B}"/>
    <dgm:cxn modelId="{2BA54697-5FF3-44F1-AB67-18F1AB196A82}" srcId="{C0719A7D-2A0A-4247-972E-3BB872B3ABD1}" destId="{A1886632-FB54-43FD-9CA6-0CF09B130A19}" srcOrd="1" destOrd="0" parTransId="{E2D39455-63B3-4AD9-89B4-CB82B1CA680B}" sibTransId="{F1DAC0CB-8ED0-4343-888B-DF52205DCAAF}"/>
    <dgm:cxn modelId="{02F70766-7C98-4E41-A63A-047A4B24175A}" type="presOf" srcId="{A2828CA1-CE72-4B95-A57E-0A724EF15B42}" destId="{A80DD7DB-5CBD-40A5-8917-AF0D38860DDC}" srcOrd="0" destOrd="0" presId="urn:microsoft.com/office/officeart/2008/layout/LinedList"/>
    <dgm:cxn modelId="{B6DD26F8-16A1-45E7-9AD6-DA0C3BED8019}" srcId="{C0719A7D-2A0A-4247-972E-3BB872B3ABD1}" destId="{A2828CA1-CE72-4B95-A57E-0A724EF15B42}" srcOrd="2" destOrd="0" parTransId="{4BB482F9-67B7-4316-89FB-867FAE4FBA00}" sibTransId="{A28FFB3B-73C3-44CD-8BA6-2DC5F56DC294}"/>
    <dgm:cxn modelId="{B5A584E7-56E9-420F-B11B-E2052DA329B0}" type="presOf" srcId="{96EAC7BA-DAB4-4C25-94AF-88635947D922}" destId="{A6194646-41C9-4CAE-B445-2EB59A361488}" srcOrd="0" destOrd="0" presId="urn:microsoft.com/office/officeart/2008/layout/LinedList"/>
    <dgm:cxn modelId="{70CAEE50-3066-4252-9E3C-6DFCE6679CCF}" type="presParOf" srcId="{64F3521B-FC4C-4557-95E0-9404149139BE}" destId="{D4E50716-503D-49BF-923F-4D360E346566}" srcOrd="0" destOrd="0" presId="urn:microsoft.com/office/officeart/2008/layout/LinedList"/>
    <dgm:cxn modelId="{0ABC4A26-7D27-4950-87D7-85D6933A59CC}" type="presParOf" srcId="{64F3521B-FC4C-4557-95E0-9404149139BE}" destId="{2091F23E-38C1-407D-85FE-BABF0B5AA981}" srcOrd="1" destOrd="0" presId="urn:microsoft.com/office/officeart/2008/layout/LinedList"/>
    <dgm:cxn modelId="{4757AF76-3F40-4B62-AF1D-AF45B3FA5F19}" type="presParOf" srcId="{2091F23E-38C1-407D-85FE-BABF0B5AA981}" destId="{A6194646-41C9-4CAE-B445-2EB59A361488}" srcOrd="0" destOrd="0" presId="urn:microsoft.com/office/officeart/2008/layout/LinedList"/>
    <dgm:cxn modelId="{6B0CAB2E-2216-462B-BB0C-008D9FAC5E28}" type="presParOf" srcId="{2091F23E-38C1-407D-85FE-BABF0B5AA981}" destId="{A8DE42C7-C9FC-4E89-96FE-966708761F00}" srcOrd="1" destOrd="0" presId="urn:microsoft.com/office/officeart/2008/layout/LinedList"/>
    <dgm:cxn modelId="{7DB9E638-218F-4212-8FE1-BBC37777E184}" type="presParOf" srcId="{64F3521B-FC4C-4557-95E0-9404149139BE}" destId="{D450A7AD-9B23-4B87-B0D2-967BA1A425A8}" srcOrd="2" destOrd="0" presId="urn:microsoft.com/office/officeart/2008/layout/LinedList"/>
    <dgm:cxn modelId="{C195A6A9-107C-4E55-9A7D-48D6BE3656EE}" type="presParOf" srcId="{64F3521B-FC4C-4557-95E0-9404149139BE}" destId="{6CC0FB29-4056-47F7-BF57-79BEA5EFC356}" srcOrd="3" destOrd="0" presId="urn:microsoft.com/office/officeart/2008/layout/LinedList"/>
    <dgm:cxn modelId="{2340E105-649F-4476-9B1A-3502139687E3}" type="presParOf" srcId="{6CC0FB29-4056-47F7-BF57-79BEA5EFC356}" destId="{C4EACEDA-19B9-4871-93EE-3C04FA085C61}" srcOrd="0" destOrd="0" presId="urn:microsoft.com/office/officeart/2008/layout/LinedList"/>
    <dgm:cxn modelId="{70121E6F-E05E-4621-8336-6591F918C4E1}" type="presParOf" srcId="{6CC0FB29-4056-47F7-BF57-79BEA5EFC356}" destId="{C5C540C6-DBCB-482C-9E1A-8B0655AEF536}" srcOrd="1" destOrd="0" presId="urn:microsoft.com/office/officeart/2008/layout/LinedList"/>
    <dgm:cxn modelId="{F352C345-5C0A-4677-99E9-61301C91562D}" type="presParOf" srcId="{64F3521B-FC4C-4557-95E0-9404149139BE}" destId="{7BACCB5C-7558-439C-B2CE-6F4B0E048A8F}" srcOrd="4" destOrd="0" presId="urn:microsoft.com/office/officeart/2008/layout/LinedList"/>
    <dgm:cxn modelId="{155B9C34-CFFD-4840-B8B6-38213DE4AF69}" type="presParOf" srcId="{64F3521B-FC4C-4557-95E0-9404149139BE}" destId="{4C7268B4-885F-46C6-8C83-5973FAD13ED6}" srcOrd="5" destOrd="0" presId="urn:microsoft.com/office/officeart/2008/layout/LinedList"/>
    <dgm:cxn modelId="{A0C21321-B722-4F96-8B14-137D0E5BC3A3}" type="presParOf" srcId="{4C7268B4-885F-46C6-8C83-5973FAD13ED6}" destId="{A80DD7DB-5CBD-40A5-8917-AF0D38860DDC}" srcOrd="0" destOrd="0" presId="urn:microsoft.com/office/officeart/2008/layout/LinedList"/>
    <dgm:cxn modelId="{1F0E5B6B-3BA7-4E51-97A9-57B2D4DCBA61}" type="presParOf" srcId="{4C7268B4-885F-46C6-8C83-5973FAD13ED6}" destId="{CFC7CB0C-0AAE-428B-BDBA-C32325CAE8C0}" srcOrd="1" destOrd="0" presId="urn:microsoft.com/office/officeart/2008/layout/LinedList"/>
    <dgm:cxn modelId="{E6C517CB-6B5E-4F1C-AB6D-3601B85863CC}" type="presParOf" srcId="{64F3521B-FC4C-4557-95E0-9404149139BE}" destId="{381794F5-8403-45D6-B773-F452E1B3D33C}" srcOrd="6" destOrd="0" presId="urn:microsoft.com/office/officeart/2008/layout/LinedList"/>
    <dgm:cxn modelId="{11CB3CA1-4301-4E0E-9828-D0292873A173}" type="presParOf" srcId="{64F3521B-FC4C-4557-95E0-9404149139BE}" destId="{6F635EFB-EEA4-411D-803D-4CB3758E1320}" srcOrd="7" destOrd="0" presId="urn:microsoft.com/office/officeart/2008/layout/LinedList"/>
    <dgm:cxn modelId="{939452BC-E6CD-40B4-88C2-9BFAA057F15F}" type="presParOf" srcId="{6F635EFB-EEA4-411D-803D-4CB3758E1320}" destId="{590DDF6D-EDA1-4A6A-BE27-5B0CBA05F1FA}" srcOrd="0" destOrd="0" presId="urn:microsoft.com/office/officeart/2008/layout/LinedList"/>
    <dgm:cxn modelId="{7FC179E0-3C05-4850-B28C-4208C2EE27C9}" type="presParOf" srcId="{6F635EFB-EEA4-411D-803D-4CB3758E1320}" destId="{DD6764C0-8038-47B6-A9AA-6CB89A67C54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779448-BDFE-41DB-819A-F9FDF7502567}" type="doc">
      <dgm:prSet loTypeId="urn:microsoft.com/office/officeart/2008/layout/VerticalCircleList" loCatId="list" qsTypeId="urn:microsoft.com/office/officeart/2005/8/quickstyle/simple5" qsCatId="simple" csTypeId="urn:microsoft.com/office/officeart/2005/8/colors/accent1_2" csCatId="accent1" phldr="1"/>
      <dgm:spPr/>
    </dgm:pt>
    <dgm:pt modelId="{4100AF94-D37C-462D-AC0B-C7D1D3DDB0C2}">
      <dgm:prSet phldrT="[Text]"/>
      <dgm:spPr/>
      <dgm:t>
        <a:bodyPr/>
        <a:lstStyle/>
        <a:p>
          <a:r>
            <a:rPr lang="en-US" dirty="0" smtClean="0"/>
            <a:t>Increase in staff pay/benefits</a:t>
          </a:r>
          <a:endParaRPr lang="en-US" dirty="0"/>
        </a:p>
      </dgm:t>
    </dgm:pt>
    <dgm:pt modelId="{DA4ECD71-255D-4A64-891D-E6CEECBB14FB}" type="parTrans" cxnId="{CFB83AF3-F91F-45AD-B1B5-384F773140E3}">
      <dgm:prSet/>
      <dgm:spPr/>
      <dgm:t>
        <a:bodyPr/>
        <a:lstStyle/>
        <a:p>
          <a:endParaRPr lang="en-US"/>
        </a:p>
      </dgm:t>
    </dgm:pt>
    <dgm:pt modelId="{DA4B6DF2-7081-4D62-BD4F-C4A7F4080AD9}" type="sibTrans" cxnId="{CFB83AF3-F91F-45AD-B1B5-384F773140E3}">
      <dgm:prSet/>
      <dgm:spPr/>
      <dgm:t>
        <a:bodyPr/>
        <a:lstStyle/>
        <a:p>
          <a:endParaRPr lang="en-US"/>
        </a:p>
      </dgm:t>
    </dgm:pt>
    <dgm:pt modelId="{65F2B824-D721-495F-B5AB-B198DAA28895}">
      <dgm:prSet phldrT="[Text]"/>
      <dgm:spPr/>
      <dgm:t>
        <a:bodyPr/>
        <a:lstStyle/>
        <a:p>
          <a:r>
            <a:rPr lang="en-US" dirty="0" smtClean="0"/>
            <a:t>Increase in FTE/ hours of staff</a:t>
          </a:r>
          <a:endParaRPr lang="en-US" dirty="0"/>
        </a:p>
      </dgm:t>
    </dgm:pt>
    <dgm:pt modelId="{ED075F15-A6C7-4619-BC4E-4D71C772531F}" type="parTrans" cxnId="{5EFA80C0-016A-4536-BFB3-04EDD4AEE39E}">
      <dgm:prSet/>
      <dgm:spPr/>
      <dgm:t>
        <a:bodyPr/>
        <a:lstStyle/>
        <a:p>
          <a:endParaRPr lang="en-US"/>
        </a:p>
      </dgm:t>
    </dgm:pt>
    <dgm:pt modelId="{A572CBC2-C2D9-419A-A595-64BAA58DD702}" type="sibTrans" cxnId="{5EFA80C0-016A-4536-BFB3-04EDD4AEE39E}">
      <dgm:prSet/>
      <dgm:spPr/>
      <dgm:t>
        <a:bodyPr/>
        <a:lstStyle/>
        <a:p>
          <a:endParaRPr lang="en-US"/>
        </a:p>
      </dgm:t>
    </dgm:pt>
    <dgm:pt modelId="{D507502A-B85B-4E0C-ADA5-74808E01DC7F}">
      <dgm:prSet phldrT="[Text]"/>
      <dgm:spPr/>
      <dgm:t>
        <a:bodyPr/>
        <a:lstStyle/>
        <a:p>
          <a:r>
            <a:rPr lang="en-US" dirty="0" smtClean="0"/>
            <a:t>Operating Costs</a:t>
          </a:r>
          <a:endParaRPr lang="en-US" dirty="0"/>
        </a:p>
      </dgm:t>
    </dgm:pt>
    <dgm:pt modelId="{C07BA647-C970-457E-9BD4-365E4FFCA741}" type="parTrans" cxnId="{FB3E3693-EF9A-4F1E-8273-470B7FC2E5D3}">
      <dgm:prSet/>
      <dgm:spPr/>
      <dgm:t>
        <a:bodyPr/>
        <a:lstStyle/>
        <a:p>
          <a:endParaRPr lang="en-US"/>
        </a:p>
      </dgm:t>
    </dgm:pt>
    <dgm:pt modelId="{74A40445-352F-4F6E-82C1-B1D24749DE96}" type="sibTrans" cxnId="{FB3E3693-EF9A-4F1E-8273-470B7FC2E5D3}">
      <dgm:prSet/>
      <dgm:spPr/>
      <dgm:t>
        <a:bodyPr/>
        <a:lstStyle/>
        <a:p>
          <a:endParaRPr lang="en-US"/>
        </a:p>
      </dgm:t>
    </dgm:pt>
    <dgm:pt modelId="{CF6D6CFA-1D31-4165-998C-34EDA1EA4C3B}" type="pres">
      <dgm:prSet presAssocID="{3C779448-BDFE-41DB-819A-F9FDF7502567}" presName="Name0" presStyleCnt="0">
        <dgm:presLayoutVars>
          <dgm:dir/>
        </dgm:presLayoutVars>
      </dgm:prSet>
      <dgm:spPr/>
    </dgm:pt>
    <dgm:pt modelId="{8CDFBB02-0115-4254-8E1D-4C260CFA98B1}" type="pres">
      <dgm:prSet presAssocID="{4100AF94-D37C-462D-AC0B-C7D1D3DDB0C2}" presName="noChildren" presStyleCnt="0"/>
      <dgm:spPr/>
    </dgm:pt>
    <dgm:pt modelId="{D5611FF9-C509-44D5-9451-B27040C7C76D}" type="pres">
      <dgm:prSet presAssocID="{4100AF94-D37C-462D-AC0B-C7D1D3DDB0C2}" presName="gap" presStyleCnt="0"/>
      <dgm:spPr/>
    </dgm:pt>
    <dgm:pt modelId="{B093DB62-929A-4D20-A19E-A1EAA2AAD73D}" type="pres">
      <dgm:prSet presAssocID="{4100AF94-D37C-462D-AC0B-C7D1D3DDB0C2}" presName="medCircle2" presStyleLbl="vennNode1" presStyleIdx="0" presStyleCnt="3"/>
      <dgm:spPr/>
    </dgm:pt>
    <dgm:pt modelId="{74A2CB7D-6A33-4293-A794-B364F5C88D00}" type="pres">
      <dgm:prSet presAssocID="{4100AF94-D37C-462D-AC0B-C7D1D3DDB0C2}" presName="txLvlOnly1" presStyleLbl="revTx" presStyleIdx="0" presStyleCnt="3"/>
      <dgm:spPr/>
      <dgm:t>
        <a:bodyPr/>
        <a:lstStyle/>
        <a:p>
          <a:endParaRPr lang="en-US"/>
        </a:p>
      </dgm:t>
    </dgm:pt>
    <dgm:pt modelId="{2CC95582-8CF1-433B-8DD5-7D3C21F1984E}" type="pres">
      <dgm:prSet presAssocID="{65F2B824-D721-495F-B5AB-B198DAA28895}" presName="noChildren" presStyleCnt="0"/>
      <dgm:spPr/>
    </dgm:pt>
    <dgm:pt modelId="{826A2246-F417-45AE-86D8-27C35F029684}" type="pres">
      <dgm:prSet presAssocID="{65F2B824-D721-495F-B5AB-B198DAA28895}" presName="gap" presStyleCnt="0"/>
      <dgm:spPr/>
    </dgm:pt>
    <dgm:pt modelId="{26D33BE7-FBE9-4A65-A88B-9B3AF687C899}" type="pres">
      <dgm:prSet presAssocID="{65F2B824-D721-495F-B5AB-B198DAA28895}" presName="medCircle2" presStyleLbl="vennNode1" presStyleIdx="1" presStyleCnt="3"/>
      <dgm:spPr/>
    </dgm:pt>
    <dgm:pt modelId="{D393E8CA-906A-4FA5-861B-AABD216D4C17}" type="pres">
      <dgm:prSet presAssocID="{65F2B824-D721-495F-B5AB-B198DAA28895}" presName="txLvlOnly1" presStyleLbl="revTx" presStyleIdx="1" presStyleCnt="3"/>
      <dgm:spPr/>
      <dgm:t>
        <a:bodyPr/>
        <a:lstStyle/>
        <a:p>
          <a:endParaRPr lang="en-US"/>
        </a:p>
      </dgm:t>
    </dgm:pt>
    <dgm:pt modelId="{1CBAF964-C569-4314-B9BE-6FA9342043F8}" type="pres">
      <dgm:prSet presAssocID="{D507502A-B85B-4E0C-ADA5-74808E01DC7F}" presName="noChildren" presStyleCnt="0"/>
      <dgm:spPr/>
    </dgm:pt>
    <dgm:pt modelId="{3EB5E63D-28F2-42FB-A3C7-D01C781F3C00}" type="pres">
      <dgm:prSet presAssocID="{D507502A-B85B-4E0C-ADA5-74808E01DC7F}" presName="gap" presStyleCnt="0"/>
      <dgm:spPr/>
    </dgm:pt>
    <dgm:pt modelId="{E8CD45D8-2DC7-43C3-8A70-932FD18E1606}" type="pres">
      <dgm:prSet presAssocID="{D507502A-B85B-4E0C-ADA5-74808E01DC7F}" presName="medCircle2" presStyleLbl="vennNode1" presStyleIdx="2" presStyleCnt="3"/>
      <dgm:spPr/>
    </dgm:pt>
    <dgm:pt modelId="{2DCCAD0C-FEE0-4A7F-A11B-504A907B94E8}" type="pres">
      <dgm:prSet presAssocID="{D507502A-B85B-4E0C-ADA5-74808E01DC7F}" presName="txLvlOnly1" presStyleLbl="revTx" presStyleIdx="2" presStyleCnt="3"/>
      <dgm:spPr/>
      <dgm:t>
        <a:bodyPr/>
        <a:lstStyle/>
        <a:p>
          <a:endParaRPr lang="en-US"/>
        </a:p>
      </dgm:t>
    </dgm:pt>
  </dgm:ptLst>
  <dgm:cxnLst>
    <dgm:cxn modelId="{658D494C-028B-4943-B4FF-D63C41A3B18C}" type="presOf" srcId="{3C779448-BDFE-41DB-819A-F9FDF7502567}" destId="{CF6D6CFA-1D31-4165-998C-34EDA1EA4C3B}" srcOrd="0" destOrd="0" presId="urn:microsoft.com/office/officeart/2008/layout/VerticalCircleList"/>
    <dgm:cxn modelId="{FB3E3693-EF9A-4F1E-8273-470B7FC2E5D3}" srcId="{3C779448-BDFE-41DB-819A-F9FDF7502567}" destId="{D507502A-B85B-4E0C-ADA5-74808E01DC7F}" srcOrd="2" destOrd="0" parTransId="{C07BA647-C970-457E-9BD4-365E4FFCA741}" sibTransId="{74A40445-352F-4F6E-82C1-B1D24749DE96}"/>
    <dgm:cxn modelId="{F7DD1970-9938-4814-A818-C7ECABFA5FD6}" type="presOf" srcId="{4100AF94-D37C-462D-AC0B-C7D1D3DDB0C2}" destId="{74A2CB7D-6A33-4293-A794-B364F5C88D00}" srcOrd="0" destOrd="0" presId="urn:microsoft.com/office/officeart/2008/layout/VerticalCircleList"/>
    <dgm:cxn modelId="{928BA8E9-0CC5-4F0B-9F2E-833603FD35CA}" type="presOf" srcId="{D507502A-B85B-4E0C-ADA5-74808E01DC7F}" destId="{2DCCAD0C-FEE0-4A7F-A11B-504A907B94E8}" srcOrd="0" destOrd="0" presId="urn:microsoft.com/office/officeart/2008/layout/VerticalCircleList"/>
    <dgm:cxn modelId="{CFB83AF3-F91F-45AD-B1B5-384F773140E3}" srcId="{3C779448-BDFE-41DB-819A-F9FDF7502567}" destId="{4100AF94-D37C-462D-AC0B-C7D1D3DDB0C2}" srcOrd="0" destOrd="0" parTransId="{DA4ECD71-255D-4A64-891D-E6CEECBB14FB}" sibTransId="{DA4B6DF2-7081-4D62-BD4F-C4A7F4080AD9}"/>
    <dgm:cxn modelId="{5EFA80C0-016A-4536-BFB3-04EDD4AEE39E}" srcId="{3C779448-BDFE-41DB-819A-F9FDF7502567}" destId="{65F2B824-D721-495F-B5AB-B198DAA28895}" srcOrd="1" destOrd="0" parTransId="{ED075F15-A6C7-4619-BC4E-4D71C772531F}" sibTransId="{A572CBC2-C2D9-419A-A595-64BAA58DD702}"/>
    <dgm:cxn modelId="{FE5F16FB-4FFB-43BA-A2CA-C3AD62074F8C}" type="presOf" srcId="{65F2B824-D721-495F-B5AB-B198DAA28895}" destId="{D393E8CA-906A-4FA5-861B-AABD216D4C17}" srcOrd="0" destOrd="0" presId="urn:microsoft.com/office/officeart/2008/layout/VerticalCircleList"/>
    <dgm:cxn modelId="{76D27C97-8FAC-418B-BA82-0C360793D9CB}" type="presParOf" srcId="{CF6D6CFA-1D31-4165-998C-34EDA1EA4C3B}" destId="{8CDFBB02-0115-4254-8E1D-4C260CFA98B1}" srcOrd="0" destOrd="0" presId="urn:microsoft.com/office/officeart/2008/layout/VerticalCircleList"/>
    <dgm:cxn modelId="{1A07F3A3-3A0A-4994-AA28-4114DA5336E3}" type="presParOf" srcId="{8CDFBB02-0115-4254-8E1D-4C260CFA98B1}" destId="{D5611FF9-C509-44D5-9451-B27040C7C76D}" srcOrd="0" destOrd="0" presId="urn:microsoft.com/office/officeart/2008/layout/VerticalCircleList"/>
    <dgm:cxn modelId="{224484A3-D237-4148-BF63-50C654B81DCF}" type="presParOf" srcId="{8CDFBB02-0115-4254-8E1D-4C260CFA98B1}" destId="{B093DB62-929A-4D20-A19E-A1EAA2AAD73D}" srcOrd="1" destOrd="0" presId="urn:microsoft.com/office/officeart/2008/layout/VerticalCircleList"/>
    <dgm:cxn modelId="{E53E1669-28D0-49CF-8F97-013508BDBCE5}" type="presParOf" srcId="{8CDFBB02-0115-4254-8E1D-4C260CFA98B1}" destId="{74A2CB7D-6A33-4293-A794-B364F5C88D00}" srcOrd="2" destOrd="0" presId="urn:microsoft.com/office/officeart/2008/layout/VerticalCircleList"/>
    <dgm:cxn modelId="{C9FA333F-84CE-4819-A4F1-BD6CDF02EDD1}" type="presParOf" srcId="{CF6D6CFA-1D31-4165-998C-34EDA1EA4C3B}" destId="{2CC95582-8CF1-433B-8DD5-7D3C21F1984E}" srcOrd="1" destOrd="0" presId="urn:microsoft.com/office/officeart/2008/layout/VerticalCircleList"/>
    <dgm:cxn modelId="{AB1EC815-1236-41E2-940E-90A77ADC2183}" type="presParOf" srcId="{2CC95582-8CF1-433B-8DD5-7D3C21F1984E}" destId="{826A2246-F417-45AE-86D8-27C35F029684}" srcOrd="0" destOrd="0" presId="urn:microsoft.com/office/officeart/2008/layout/VerticalCircleList"/>
    <dgm:cxn modelId="{27C27DE2-336B-47F7-BBD0-CE6354A76782}" type="presParOf" srcId="{2CC95582-8CF1-433B-8DD5-7D3C21F1984E}" destId="{26D33BE7-FBE9-4A65-A88B-9B3AF687C899}" srcOrd="1" destOrd="0" presId="urn:microsoft.com/office/officeart/2008/layout/VerticalCircleList"/>
    <dgm:cxn modelId="{D330C12A-0CF7-4F71-926B-FDDA26D44B4B}" type="presParOf" srcId="{2CC95582-8CF1-433B-8DD5-7D3C21F1984E}" destId="{D393E8CA-906A-4FA5-861B-AABD216D4C17}" srcOrd="2" destOrd="0" presId="urn:microsoft.com/office/officeart/2008/layout/VerticalCircleList"/>
    <dgm:cxn modelId="{6B1508D8-50E2-4CBB-A407-8C2D4C284FE6}" type="presParOf" srcId="{CF6D6CFA-1D31-4165-998C-34EDA1EA4C3B}" destId="{1CBAF964-C569-4314-B9BE-6FA9342043F8}" srcOrd="2" destOrd="0" presId="urn:microsoft.com/office/officeart/2008/layout/VerticalCircleList"/>
    <dgm:cxn modelId="{81CA784E-A6ED-49EF-AE0D-5FA3B4A315E5}" type="presParOf" srcId="{1CBAF964-C569-4314-B9BE-6FA9342043F8}" destId="{3EB5E63D-28F2-42FB-A3C7-D01C781F3C00}" srcOrd="0" destOrd="0" presId="urn:microsoft.com/office/officeart/2008/layout/VerticalCircleList"/>
    <dgm:cxn modelId="{39FEF78F-A7DC-4BA3-891E-EE563B0CB53F}" type="presParOf" srcId="{1CBAF964-C569-4314-B9BE-6FA9342043F8}" destId="{E8CD45D8-2DC7-43C3-8A70-932FD18E1606}" srcOrd="1" destOrd="0" presId="urn:microsoft.com/office/officeart/2008/layout/VerticalCircleList"/>
    <dgm:cxn modelId="{C5242B14-D26E-45BB-9BC3-C2364AC50FD7}" type="presParOf" srcId="{1CBAF964-C569-4314-B9BE-6FA9342043F8}" destId="{2DCCAD0C-FEE0-4A7F-A11B-504A907B94E8}"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A675C9-2B95-4BA3-8F70-655F121362BD}" type="doc">
      <dgm:prSet loTypeId="urn:microsoft.com/office/officeart/2009/3/layout/StepUpProcess" loCatId="process" qsTypeId="urn:microsoft.com/office/officeart/2005/8/quickstyle/simple4" qsCatId="simple" csTypeId="urn:microsoft.com/office/officeart/2005/8/colors/colorful1" csCatId="colorful" phldr="1"/>
      <dgm:spPr/>
      <dgm:t>
        <a:bodyPr/>
        <a:lstStyle/>
        <a:p>
          <a:endParaRPr lang="en-US"/>
        </a:p>
      </dgm:t>
    </dgm:pt>
    <dgm:pt modelId="{3BC02316-682F-4F1F-8118-9323ED1C0DFC}">
      <dgm:prSet phldrT="[Text]"/>
      <dgm:spPr/>
      <dgm:t>
        <a:bodyPr/>
        <a:lstStyle/>
        <a:p>
          <a:r>
            <a:rPr lang="en-US" dirty="0" smtClean="0"/>
            <a:t>Do the survey results reflect your community?</a:t>
          </a:r>
          <a:endParaRPr lang="en-US" dirty="0"/>
        </a:p>
      </dgm:t>
    </dgm:pt>
    <dgm:pt modelId="{5613A034-F15D-4C39-8BE1-9C41F6F5840E}" type="parTrans" cxnId="{56D19FAC-F193-4457-BE2A-127AC0CF2E97}">
      <dgm:prSet/>
      <dgm:spPr/>
      <dgm:t>
        <a:bodyPr/>
        <a:lstStyle/>
        <a:p>
          <a:endParaRPr lang="en-US"/>
        </a:p>
      </dgm:t>
    </dgm:pt>
    <dgm:pt modelId="{48F3C840-D72D-4C58-B4AF-B6D2116DF5BE}" type="sibTrans" cxnId="{56D19FAC-F193-4457-BE2A-127AC0CF2E97}">
      <dgm:prSet/>
      <dgm:spPr/>
      <dgm:t>
        <a:bodyPr/>
        <a:lstStyle/>
        <a:p>
          <a:endParaRPr lang="en-US"/>
        </a:p>
      </dgm:t>
    </dgm:pt>
    <dgm:pt modelId="{BC1E2250-A193-4263-B9A2-CC6FA61FFB75}">
      <dgm:prSet phldrT="[Text]"/>
      <dgm:spPr/>
      <dgm:t>
        <a:bodyPr/>
        <a:lstStyle/>
        <a:p>
          <a:r>
            <a:rPr lang="en-US" dirty="0" smtClean="0"/>
            <a:t>What is your community’s big need?</a:t>
          </a:r>
          <a:endParaRPr lang="en-US" dirty="0"/>
        </a:p>
      </dgm:t>
    </dgm:pt>
    <dgm:pt modelId="{0A40308A-13EC-423F-B4F8-D2C0B0876960}" type="parTrans" cxnId="{870F1796-FF61-475D-9CE9-490DEB7DC9E2}">
      <dgm:prSet/>
      <dgm:spPr/>
      <dgm:t>
        <a:bodyPr/>
        <a:lstStyle/>
        <a:p>
          <a:endParaRPr lang="en-US"/>
        </a:p>
      </dgm:t>
    </dgm:pt>
    <dgm:pt modelId="{C9126BFF-F4A3-444E-A38E-C631AB07681D}" type="sibTrans" cxnId="{870F1796-FF61-475D-9CE9-490DEB7DC9E2}">
      <dgm:prSet/>
      <dgm:spPr/>
      <dgm:t>
        <a:bodyPr/>
        <a:lstStyle/>
        <a:p>
          <a:endParaRPr lang="en-US"/>
        </a:p>
      </dgm:t>
    </dgm:pt>
    <dgm:pt modelId="{62AACB13-1DA7-4440-ADB4-2B75FFC52F56}">
      <dgm:prSet phldrT="[Text]"/>
      <dgm:spPr/>
      <dgm:t>
        <a:bodyPr/>
        <a:lstStyle/>
        <a:p>
          <a:r>
            <a:rPr lang="en-US" dirty="0" smtClean="0"/>
            <a:t>Concerns &amp; Questions</a:t>
          </a:r>
          <a:endParaRPr lang="en-US" dirty="0"/>
        </a:p>
      </dgm:t>
    </dgm:pt>
    <dgm:pt modelId="{23C8DD76-C934-446A-BBB9-1EEF11947F5C}" type="parTrans" cxnId="{21B4A1D1-0B7D-4122-B6B8-08335C492697}">
      <dgm:prSet/>
      <dgm:spPr/>
      <dgm:t>
        <a:bodyPr/>
        <a:lstStyle/>
        <a:p>
          <a:endParaRPr lang="en-US"/>
        </a:p>
      </dgm:t>
    </dgm:pt>
    <dgm:pt modelId="{F02F1D3F-E058-4D2B-B0B5-CF8E97D6DD92}" type="sibTrans" cxnId="{21B4A1D1-0B7D-4122-B6B8-08335C492697}">
      <dgm:prSet/>
      <dgm:spPr/>
      <dgm:t>
        <a:bodyPr/>
        <a:lstStyle/>
        <a:p>
          <a:endParaRPr lang="en-US"/>
        </a:p>
      </dgm:t>
    </dgm:pt>
    <dgm:pt modelId="{D1E216FA-057A-4085-8D5F-71C2FF489073}" type="pres">
      <dgm:prSet presAssocID="{A4A675C9-2B95-4BA3-8F70-655F121362BD}" presName="rootnode" presStyleCnt="0">
        <dgm:presLayoutVars>
          <dgm:chMax/>
          <dgm:chPref/>
          <dgm:dir/>
          <dgm:animLvl val="lvl"/>
        </dgm:presLayoutVars>
      </dgm:prSet>
      <dgm:spPr/>
      <dgm:t>
        <a:bodyPr/>
        <a:lstStyle/>
        <a:p>
          <a:endParaRPr lang="en-US"/>
        </a:p>
      </dgm:t>
    </dgm:pt>
    <dgm:pt modelId="{342D8C35-07CE-45AF-833B-18752EFEC908}" type="pres">
      <dgm:prSet presAssocID="{3BC02316-682F-4F1F-8118-9323ED1C0DFC}" presName="composite" presStyleCnt="0"/>
      <dgm:spPr/>
    </dgm:pt>
    <dgm:pt modelId="{931715E0-25C8-4262-AD1C-69B8454A610A}" type="pres">
      <dgm:prSet presAssocID="{3BC02316-682F-4F1F-8118-9323ED1C0DFC}" presName="LShape" presStyleLbl="alignNode1" presStyleIdx="0" presStyleCnt="5"/>
      <dgm:spPr/>
    </dgm:pt>
    <dgm:pt modelId="{D273C481-19A1-4F72-B112-61D0C2E38511}" type="pres">
      <dgm:prSet presAssocID="{3BC02316-682F-4F1F-8118-9323ED1C0DFC}" presName="ParentText" presStyleLbl="revTx" presStyleIdx="0" presStyleCnt="3" custScaleX="133888" custScaleY="114550" custLinFactNeighborX="16768" custLinFactNeighborY="5433">
        <dgm:presLayoutVars>
          <dgm:chMax val="0"/>
          <dgm:chPref val="0"/>
          <dgm:bulletEnabled val="1"/>
        </dgm:presLayoutVars>
      </dgm:prSet>
      <dgm:spPr/>
      <dgm:t>
        <a:bodyPr/>
        <a:lstStyle/>
        <a:p>
          <a:endParaRPr lang="en-US"/>
        </a:p>
      </dgm:t>
    </dgm:pt>
    <dgm:pt modelId="{26370EBB-5F1C-425D-8D10-D89A60F2BFDF}" type="pres">
      <dgm:prSet presAssocID="{3BC02316-682F-4F1F-8118-9323ED1C0DFC}" presName="Triangle" presStyleLbl="alignNode1" presStyleIdx="1" presStyleCnt="5"/>
      <dgm:spPr/>
    </dgm:pt>
    <dgm:pt modelId="{1C19C5D2-BE96-4AC1-A3CC-FF04C1E6254D}" type="pres">
      <dgm:prSet presAssocID="{48F3C840-D72D-4C58-B4AF-B6D2116DF5BE}" presName="sibTrans" presStyleCnt="0"/>
      <dgm:spPr/>
    </dgm:pt>
    <dgm:pt modelId="{B1668E32-9659-48A7-AE52-530DE9CE2087}" type="pres">
      <dgm:prSet presAssocID="{48F3C840-D72D-4C58-B4AF-B6D2116DF5BE}" presName="space" presStyleCnt="0"/>
      <dgm:spPr/>
    </dgm:pt>
    <dgm:pt modelId="{3F5EEB35-D09C-4C4C-ABCD-96EBB09F6437}" type="pres">
      <dgm:prSet presAssocID="{BC1E2250-A193-4263-B9A2-CC6FA61FFB75}" presName="composite" presStyleCnt="0"/>
      <dgm:spPr/>
    </dgm:pt>
    <dgm:pt modelId="{961F5EF4-543A-41F6-A81E-69F4E0943A79}" type="pres">
      <dgm:prSet presAssocID="{BC1E2250-A193-4263-B9A2-CC6FA61FFB75}" presName="LShape" presStyleLbl="alignNode1" presStyleIdx="2" presStyleCnt="5"/>
      <dgm:spPr/>
    </dgm:pt>
    <dgm:pt modelId="{CC9EA8C7-A0B8-4E94-B077-63ECA3CE0EDA}" type="pres">
      <dgm:prSet presAssocID="{BC1E2250-A193-4263-B9A2-CC6FA61FFB75}" presName="ParentText" presStyleLbl="revTx" presStyleIdx="1" presStyleCnt="3">
        <dgm:presLayoutVars>
          <dgm:chMax val="0"/>
          <dgm:chPref val="0"/>
          <dgm:bulletEnabled val="1"/>
        </dgm:presLayoutVars>
      </dgm:prSet>
      <dgm:spPr/>
      <dgm:t>
        <a:bodyPr/>
        <a:lstStyle/>
        <a:p>
          <a:endParaRPr lang="en-US"/>
        </a:p>
      </dgm:t>
    </dgm:pt>
    <dgm:pt modelId="{2D386600-074D-481D-B6B7-B8BA9A335FF5}" type="pres">
      <dgm:prSet presAssocID="{BC1E2250-A193-4263-B9A2-CC6FA61FFB75}" presName="Triangle" presStyleLbl="alignNode1" presStyleIdx="3" presStyleCnt="5"/>
      <dgm:spPr/>
    </dgm:pt>
    <dgm:pt modelId="{041DEF77-5035-40F5-84FA-084C8FCD7EBB}" type="pres">
      <dgm:prSet presAssocID="{C9126BFF-F4A3-444E-A38E-C631AB07681D}" presName="sibTrans" presStyleCnt="0"/>
      <dgm:spPr/>
    </dgm:pt>
    <dgm:pt modelId="{F2C9DDB5-FF77-433D-975C-FC1AA22CF78E}" type="pres">
      <dgm:prSet presAssocID="{C9126BFF-F4A3-444E-A38E-C631AB07681D}" presName="space" presStyleCnt="0"/>
      <dgm:spPr/>
    </dgm:pt>
    <dgm:pt modelId="{27A688A0-A6C1-4DF1-98EF-618AC09FD39D}" type="pres">
      <dgm:prSet presAssocID="{62AACB13-1DA7-4440-ADB4-2B75FFC52F56}" presName="composite" presStyleCnt="0"/>
      <dgm:spPr/>
    </dgm:pt>
    <dgm:pt modelId="{BB9FB666-0E2B-456D-8EA8-957F83E2C82A}" type="pres">
      <dgm:prSet presAssocID="{62AACB13-1DA7-4440-ADB4-2B75FFC52F56}" presName="LShape" presStyleLbl="alignNode1" presStyleIdx="4" presStyleCnt="5"/>
      <dgm:spPr/>
    </dgm:pt>
    <dgm:pt modelId="{B63E177C-8482-48A2-9169-B1025983D9BE}" type="pres">
      <dgm:prSet presAssocID="{62AACB13-1DA7-4440-ADB4-2B75FFC52F56}" presName="ParentText" presStyleLbl="revTx" presStyleIdx="2" presStyleCnt="3">
        <dgm:presLayoutVars>
          <dgm:chMax val="0"/>
          <dgm:chPref val="0"/>
          <dgm:bulletEnabled val="1"/>
        </dgm:presLayoutVars>
      </dgm:prSet>
      <dgm:spPr/>
      <dgm:t>
        <a:bodyPr/>
        <a:lstStyle/>
        <a:p>
          <a:endParaRPr lang="en-US"/>
        </a:p>
      </dgm:t>
    </dgm:pt>
  </dgm:ptLst>
  <dgm:cxnLst>
    <dgm:cxn modelId="{56D19FAC-F193-4457-BE2A-127AC0CF2E97}" srcId="{A4A675C9-2B95-4BA3-8F70-655F121362BD}" destId="{3BC02316-682F-4F1F-8118-9323ED1C0DFC}" srcOrd="0" destOrd="0" parTransId="{5613A034-F15D-4C39-8BE1-9C41F6F5840E}" sibTransId="{48F3C840-D72D-4C58-B4AF-B6D2116DF5BE}"/>
    <dgm:cxn modelId="{870F1796-FF61-475D-9CE9-490DEB7DC9E2}" srcId="{A4A675C9-2B95-4BA3-8F70-655F121362BD}" destId="{BC1E2250-A193-4263-B9A2-CC6FA61FFB75}" srcOrd="1" destOrd="0" parTransId="{0A40308A-13EC-423F-B4F8-D2C0B0876960}" sibTransId="{C9126BFF-F4A3-444E-A38E-C631AB07681D}"/>
    <dgm:cxn modelId="{21B4A1D1-0B7D-4122-B6B8-08335C492697}" srcId="{A4A675C9-2B95-4BA3-8F70-655F121362BD}" destId="{62AACB13-1DA7-4440-ADB4-2B75FFC52F56}" srcOrd="2" destOrd="0" parTransId="{23C8DD76-C934-446A-BBB9-1EEF11947F5C}" sibTransId="{F02F1D3F-E058-4D2B-B0B5-CF8E97D6DD92}"/>
    <dgm:cxn modelId="{D3359FF9-9C9D-4917-9A64-64529A346AA7}" type="presOf" srcId="{3BC02316-682F-4F1F-8118-9323ED1C0DFC}" destId="{D273C481-19A1-4F72-B112-61D0C2E38511}" srcOrd="0" destOrd="0" presId="urn:microsoft.com/office/officeart/2009/3/layout/StepUpProcess"/>
    <dgm:cxn modelId="{53E202E3-F1FB-4A7F-82F5-0FAA857E1345}" type="presOf" srcId="{A4A675C9-2B95-4BA3-8F70-655F121362BD}" destId="{D1E216FA-057A-4085-8D5F-71C2FF489073}" srcOrd="0" destOrd="0" presId="urn:microsoft.com/office/officeart/2009/3/layout/StepUpProcess"/>
    <dgm:cxn modelId="{ECBD5B86-D31E-4061-96C5-ED8C98EF9167}" type="presOf" srcId="{62AACB13-1DA7-4440-ADB4-2B75FFC52F56}" destId="{B63E177C-8482-48A2-9169-B1025983D9BE}" srcOrd="0" destOrd="0" presId="urn:microsoft.com/office/officeart/2009/3/layout/StepUpProcess"/>
    <dgm:cxn modelId="{9B4F53CA-044F-4861-A8F0-9C9414B83035}" type="presOf" srcId="{BC1E2250-A193-4263-B9A2-CC6FA61FFB75}" destId="{CC9EA8C7-A0B8-4E94-B077-63ECA3CE0EDA}" srcOrd="0" destOrd="0" presId="urn:microsoft.com/office/officeart/2009/3/layout/StepUpProcess"/>
    <dgm:cxn modelId="{176A3195-AA4E-4AF1-BFCA-1F7FCD1799D9}" type="presParOf" srcId="{D1E216FA-057A-4085-8D5F-71C2FF489073}" destId="{342D8C35-07CE-45AF-833B-18752EFEC908}" srcOrd="0" destOrd="0" presId="urn:microsoft.com/office/officeart/2009/3/layout/StepUpProcess"/>
    <dgm:cxn modelId="{81814B42-BFC1-4E5A-9BC6-A4BD4BA0AA5F}" type="presParOf" srcId="{342D8C35-07CE-45AF-833B-18752EFEC908}" destId="{931715E0-25C8-4262-AD1C-69B8454A610A}" srcOrd="0" destOrd="0" presId="urn:microsoft.com/office/officeart/2009/3/layout/StepUpProcess"/>
    <dgm:cxn modelId="{D4AD994B-BEDA-47FD-85D5-E71783F92996}" type="presParOf" srcId="{342D8C35-07CE-45AF-833B-18752EFEC908}" destId="{D273C481-19A1-4F72-B112-61D0C2E38511}" srcOrd="1" destOrd="0" presId="urn:microsoft.com/office/officeart/2009/3/layout/StepUpProcess"/>
    <dgm:cxn modelId="{120E262E-5244-4E4A-8224-4FC2B4283866}" type="presParOf" srcId="{342D8C35-07CE-45AF-833B-18752EFEC908}" destId="{26370EBB-5F1C-425D-8D10-D89A60F2BFDF}" srcOrd="2" destOrd="0" presId="urn:microsoft.com/office/officeart/2009/3/layout/StepUpProcess"/>
    <dgm:cxn modelId="{21E0FED4-E877-4CEB-8509-EFEBC771791B}" type="presParOf" srcId="{D1E216FA-057A-4085-8D5F-71C2FF489073}" destId="{1C19C5D2-BE96-4AC1-A3CC-FF04C1E6254D}" srcOrd="1" destOrd="0" presId="urn:microsoft.com/office/officeart/2009/3/layout/StepUpProcess"/>
    <dgm:cxn modelId="{DD84713F-5D41-4322-9E6F-0871445A3B64}" type="presParOf" srcId="{1C19C5D2-BE96-4AC1-A3CC-FF04C1E6254D}" destId="{B1668E32-9659-48A7-AE52-530DE9CE2087}" srcOrd="0" destOrd="0" presId="urn:microsoft.com/office/officeart/2009/3/layout/StepUpProcess"/>
    <dgm:cxn modelId="{214E5D5D-7407-4628-B8A2-CEBCE531264F}" type="presParOf" srcId="{D1E216FA-057A-4085-8D5F-71C2FF489073}" destId="{3F5EEB35-D09C-4C4C-ABCD-96EBB09F6437}" srcOrd="2" destOrd="0" presId="urn:microsoft.com/office/officeart/2009/3/layout/StepUpProcess"/>
    <dgm:cxn modelId="{130F0CD1-9E64-4332-98C0-3A8EB16128A8}" type="presParOf" srcId="{3F5EEB35-D09C-4C4C-ABCD-96EBB09F6437}" destId="{961F5EF4-543A-41F6-A81E-69F4E0943A79}" srcOrd="0" destOrd="0" presId="urn:microsoft.com/office/officeart/2009/3/layout/StepUpProcess"/>
    <dgm:cxn modelId="{29A671DB-93DE-4063-9214-610DE0D2F3B2}" type="presParOf" srcId="{3F5EEB35-D09C-4C4C-ABCD-96EBB09F6437}" destId="{CC9EA8C7-A0B8-4E94-B077-63ECA3CE0EDA}" srcOrd="1" destOrd="0" presId="urn:microsoft.com/office/officeart/2009/3/layout/StepUpProcess"/>
    <dgm:cxn modelId="{166F5922-95D1-4487-8107-7557CE48BC1B}" type="presParOf" srcId="{3F5EEB35-D09C-4C4C-ABCD-96EBB09F6437}" destId="{2D386600-074D-481D-B6B7-B8BA9A335FF5}" srcOrd="2" destOrd="0" presId="urn:microsoft.com/office/officeart/2009/3/layout/StepUpProcess"/>
    <dgm:cxn modelId="{364074AE-B298-458D-B6A7-CA34CD549357}" type="presParOf" srcId="{D1E216FA-057A-4085-8D5F-71C2FF489073}" destId="{041DEF77-5035-40F5-84FA-084C8FCD7EBB}" srcOrd="3" destOrd="0" presId="urn:microsoft.com/office/officeart/2009/3/layout/StepUpProcess"/>
    <dgm:cxn modelId="{B92EB1B0-749C-4E4C-BFF8-6DCE3B33AB54}" type="presParOf" srcId="{041DEF77-5035-40F5-84FA-084C8FCD7EBB}" destId="{F2C9DDB5-FF77-433D-975C-FC1AA22CF78E}" srcOrd="0" destOrd="0" presId="urn:microsoft.com/office/officeart/2009/3/layout/StepUpProcess"/>
    <dgm:cxn modelId="{DDBDC5A7-8716-49D6-8F09-D9710CBFB0B8}" type="presParOf" srcId="{D1E216FA-057A-4085-8D5F-71C2FF489073}" destId="{27A688A0-A6C1-4DF1-98EF-618AC09FD39D}" srcOrd="4" destOrd="0" presId="urn:microsoft.com/office/officeart/2009/3/layout/StepUpProcess"/>
    <dgm:cxn modelId="{702D503F-FDEA-4906-A57B-61A1315F4B3A}" type="presParOf" srcId="{27A688A0-A6C1-4DF1-98EF-618AC09FD39D}" destId="{BB9FB666-0E2B-456D-8EA8-957F83E2C82A}" srcOrd="0" destOrd="0" presId="urn:microsoft.com/office/officeart/2009/3/layout/StepUpProcess"/>
    <dgm:cxn modelId="{EFE3DD5B-FF5B-451A-9FED-2F1A9482A606}" type="presParOf" srcId="{27A688A0-A6C1-4DF1-98EF-618AC09FD39D}" destId="{B63E177C-8482-48A2-9169-B1025983D9B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0.42424</cdr:x>
      <cdr:y>0.53333</cdr:y>
    </cdr:from>
    <cdr:to>
      <cdr:x>0.59091</cdr:x>
      <cdr:y>0.6</cdr:y>
    </cdr:to>
    <cdr:sp macro="" textlink="">
      <cdr:nvSpPr>
        <cdr:cNvPr id="2" name="TextBox 1"/>
        <cdr:cNvSpPr txBox="1"/>
      </cdr:nvSpPr>
      <cdr:spPr>
        <a:xfrm xmlns:a="http://schemas.openxmlformats.org/drawingml/2006/main">
          <a:off x="2133600" y="1828800"/>
          <a:ext cx="8382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smtClean="0">
              <a:solidFill>
                <a:schemeClr val="bg1"/>
              </a:solidFill>
            </a:rPr>
            <a:t>Technology</a:t>
          </a:r>
          <a:endParaRPr lang="en-US" sz="1000" b="1" dirty="0">
            <a:solidFill>
              <a:schemeClr val="bg1"/>
            </a:solidFill>
          </a:endParaRPr>
        </a:p>
      </cdr:txBody>
    </cdr:sp>
  </cdr:relSizeAnchor>
  <cdr:relSizeAnchor xmlns:cdr="http://schemas.openxmlformats.org/drawingml/2006/chartDrawing">
    <cdr:from>
      <cdr:x>0.13636</cdr:x>
      <cdr:y>0.73333</cdr:y>
    </cdr:from>
    <cdr:to>
      <cdr:x>0.33333</cdr:x>
      <cdr:y>0.77778</cdr:y>
    </cdr:to>
    <cdr:sp macro="" textlink="">
      <cdr:nvSpPr>
        <cdr:cNvPr id="3" name="TextBox 2"/>
        <cdr:cNvSpPr txBox="1"/>
      </cdr:nvSpPr>
      <cdr:spPr>
        <a:xfrm xmlns:a="http://schemas.openxmlformats.org/drawingml/2006/main">
          <a:off x="685800" y="25146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0.12121</cdr:x>
      <cdr:y>0.73333</cdr:y>
    </cdr:from>
    <cdr:to>
      <cdr:x>0.33333</cdr:x>
      <cdr:y>0.8</cdr:y>
    </cdr:to>
    <cdr:sp macro="" textlink="">
      <cdr:nvSpPr>
        <cdr:cNvPr id="4" name="TextBox 3"/>
        <cdr:cNvSpPr txBox="1"/>
      </cdr:nvSpPr>
      <cdr:spPr>
        <a:xfrm xmlns:a="http://schemas.openxmlformats.org/drawingml/2006/main">
          <a:off x="609600" y="2514600"/>
          <a:ext cx="10668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b="1" dirty="0" smtClean="0">
              <a:solidFill>
                <a:schemeClr val="bg1"/>
              </a:solidFill>
            </a:rPr>
            <a:t>Infrastructure</a:t>
          </a:r>
          <a:endParaRPr lang="en-US" sz="1000" b="1" dirty="0">
            <a:solidFill>
              <a:schemeClr val="bg1"/>
            </a:solidFill>
          </a:endParaRPr>
        </a:p>
      </cdr:txBody>
    </cdr:sp>
  </cdr:relSizeAnchor>
  <cdr:relSizeAnchor xmlns:cdr="http://schemas.openxmlformats.org/drawingml/2006/chartDrawing">
    <cdr:from>
      <cdr:x>0.37879</cdr:x>
      <cdr:y>0.8</cdr:y>
    </cdr:from>
    <cdr:to>
      <cdr:x>0.48485</cdr:x>
      <cdr:y>0.85778</cdr:y>
    </cdr:to>
    <cdr:sp macro="" textlink="">
      <cdr:nvSpPr>
        <cdr:cNvPr id="5" name="TextBox 4"/>
        <cdr:cNvSpPr txBox="1"/>
      </cdr:nvSpPr>
      <cdr:spPr>
        <a:xfrm xmlns:a="http://schemas.openxmlformats.org/drawingml/2006/main">
          <a:off x="1905000" y="2743200"/>
          <a:ext cx="533400" cy="1981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0.36364</cdr:x>
      <cdr:y>0.77778</cdr:y>
    </cdr:from>
    <cdr:to>
      <cdr:x>0.4697</cdr:x>
      <cdr:y>0.84444</cdr:y>
    </cdr:to>
    <cdr:sp macro="" textlink="">
      <cdr:nvSpPr>
        <cdr:cNvPr id="6" name="TextBox 5"/>
        <cdr:cNvSpPr txBox="1"/>
      </cdr:nvSpPr>
      <cdr:spPr>
        <a:xfrm xmlns:a="http://schemas.openxmlformats.org/drawingml/2006/main">
          <a:off x="1828800" y="2667000"/>
          <a:ext cx="533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b="1" dirty="0" smtClean="0">
              <a:solidFill>
                <a:schemeClr val="bg1"/>
              </a:solidFill>
            </a:rPr>
            <a:t>Data</a:t>
          </a:r>
          <a:endParaRPr lang="en-US" sz="10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C60D68-16D2-498A-B82F-362A9A5C2587}" type="datetimeFigureOut">
              <a:rPr lang="en-US" smtClean="0"/>
              <a:t>7/30/2015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1D9F9-B818-45B7-90B6-EDFD9193C675}" type="slidenum">
              <a:rPr lang="en-US" smtClean="0"/>
              <a:t>‹#›</a:t>
            </a:fld>
            <a:endParaRPr lang="en-US" dirty="0"/>
          </a:p>
        </p:txBody>
      </p:sp>
    </p:spTree>
    <p:extLst>
      <p:ext uri="{BB962C8B-B14F-4D97-AF65-F5344CB8AC3E}">
        <p14:creationId xmlns:p14="http://schemas.microsoft.com/office/powerpoint/2010/main" val="157065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1</a:t>
            </a:fld>
            <a:endParaRPr lang="en-US" dirty="0"/>
          </a:p>
        </p:txBody>
      </p:sp>
    </p:spTree>
    <p:extLst>
      <p:ext uri="{BB962C8B-B14F-4D97-AF65-F5344CB8AC3E}">
        <p14:creationId xmlns:p14="http://schemas.microsoft.com/office/powerpoint/2010/main" val="685516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18</a:t>
            </a:fld>
            <a:endParaRPr lang="en-US" dirty="0"/>
          </a:p>
        </p:txBody>
      </p:sp>
    </p:spTree>
    <p:extLst>
      <p:ext uri="{BB962C8B-B14F-4D97-AF65-F5344CB8AC3E}">
        <p14:creationId xmlns:p14="http://schemas.microsoft.com/office/powerpoint/2010/main" val="4011794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20</a:t>
            </a:fld>
            <a:endParaRPr lang="en-US" dirty="0"/>
          </a:p>
        </p:txBody>
      </p:sp>
    </p:spTree>
    <p:extLst>
      <p:ext uri="{BB962C8B-B14F-4D97-AF65-F5344CB8AC3E}">
        <p14:creationId xmlns:p14="http://schemas.microsoft.com/office/powerpoint/2010/main" val="1918728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21</a:t>
            </a:fld>
            <a:endParaRPr lang="en-US" dirty="0"/>
          </a:p>
        </p:txBody>
      </p:sp>
    </p:spTree>
    <p:extLst>
      <p:ext uri="{BB962C8B-B14F-4D97-AF65-F5344CB8AC3E}">
        <p14:creationId xmlns:p14="http://schemas.microsoft.com/office/powerpoint/2010/main" val="760509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25</a:t>
            </a:fld>
            <a:endParaRPr lang="en-US" dirty="0"/>
          </a:p>
        </p:txBody>
      </p:sp>
    </p:spTree>
    <p:extLst>
      <p:ext uri="{BB962C8B-B14F-4D97-AF65-F5344CB8AC3E}">
        <p14:creationId xmlns:p14="http://schemas.microsoft.com/office/powerpoint/2010/main" val="94355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2</a:t>
            </a:fld>
            <a:endParaRPr lang="en-US" dirty="0"/>
          </a:p>
        </p:txBody>
      </p:sp>
    </p:spTree>
    <p:extLst>
      <p:ext uri="{BB962C8B-B14F-4D97-AF65-F5344CB8AC3E}">
        <p14:creationId xmlns:p14="http://schemas.microsoft.com/office/powerpoint/2010/main" val="41597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the appropriation bill t</a:t>
            </a:r>
            <a:r>
              <a:rPr lang="en-US" dirty="0" smtClean="0"/>
              <a:t>he money that has been deposited into the VOCA fund has reached historic levels.  Since 2000 Congress has limited the amount made available</a:t>
            </a:r>
            <a:r>
              <a:rPr lang="en-US" baseline="0" dirty="0" smtClean="0"/>
              <a:t> to support VOCA programs.  Currently VOCA supports about 4,000 local programs that help over 3.5 million crime victims. </a:t>
            </a:r>
            <a:r>
              <a:rPr lang="en-US" dirty="0" smtClean="0"/>
              <a:t>Money also goes to U.S. Attorney’s Offices, FBI, Federal Victim Notification system off the top</a:t>
            </a:r>
          </a:p>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5</a:t>
            </a:fld>
            <a:endParaRPr lang="en-US" dirty="0"/>
          </a:p>
        </p:txBody>
      </p:sp>
    </p:spTree>
    <p:extLst>
      <p:ext uri="{BB962C8B-B14F-4D97-AF65-F5344CB8AC3E}">
        <p14:creationId xmlns:p14="http://schemas.microsoft.com/office/powerpoint/2010/main" val="453516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6</a:t>
            </a:fld>
            <a:endParaRPr lang="en-US" dirty="0"/>
          </a:p>
        </p:txBody>
      </p:sp>
    </p:spTree>
    <p:extLst>
      <p:ext uri="{BB962C8B-B14F-4D97-AF65-F5344CB8AC3E}">
        <p14:creationId xmlns:p14="http://schemas.microsoft.com/office/powerpoint/2010/main" val="295868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8</a:t>
            </a:fld>
            <a:endParaRPr lang="en-US" dirty="0"/>
          </a:p>
        </p:txBody>
      </p:sp>
    </p:spTree>
    <p:extLst>
      <p:ext uri="{BB962C8B-B14F-4D97-AF65-F5344CB8AC3E}">
        <p14:creationId xmlns:p14="http://schemas.microsoft.com/office/powerpoint/2010/main" val="2163567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9</a:t>
            </a:fld>
            <a:endParaRPr lang="en-US" dirty="0"/>
          </a:p>
        </p:txBody>
      </p:sp>
    </p:spTree>
    <p:extLst>
      <p:ext uri="{BB962C8B-B14F-4D97-AF65-F5344CB8AC3E}">
        <p14:creationId xmlns:p14="http://schemas.microsoft.com/office/powerpoint/2010/main" val="3932026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 Victim Academies, statewide training initiatives, crime victim related conferences, basic training for new programs for underserved victims, training scholarships.  Colorado’s award $416,808 </a:t>
            </a:r>
          </a:p>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10</a:t>
            </a:fld>
            <a:endParaRPr lang="en-US" dirty="0"/>
          </a:p>
        </p:txBody>
      </p:sp>
    </p:spTree>
    <p:extLst>
      <p:ext uri="{BB962C8B-B14F-4D97-AF65-F5344CB8AC3E}">
        <p14:creationId xmlns:p14="http://schemas.microsoft.com/office/powerpoint/2010/main" val="2920432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11</a:t>
            </a:fld>
            <a:endParaRPr lang="en-US" dirty="0"/>
          </a:p>
        </p:txBody>
      </p:sp>
    </p:spTree>
    <p:extLst>
      <p:ext uri="{BB962C8B-B14F-4D97-AF65-F5344CB8AC3E}">
        <p14:creationId xmlns:p14="http://schemas.microsoft.com/office/powerpoint/2010/main" val="971378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1D9F9-B818-45B7-90B6-EDFD9193C675}" type="slidenum">
              <a:rPr lang="en-US" smtClean="0"/>
              <a:t>15</a:t>
            </a:fld>
            <a:endParaRPr lang="en-US" dirty="0"/>
          </a:p>
        </p:txBody>
      </p:sp>
    </p:spTree>
    <p:extLst>
      <p:ext uri="{BB962C8B-B14F-4D97-AF65-F5344CB8AC3E}">
        <p14:creationId xmlns:p14="http://schemas.microsoft.com/office/powerpoint/2010/main" val="190353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122D1-91AA-4CA8-9CD6-7DB8FC5E559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122D1-91AA-4CA8-9CD6-7DB8FC5E559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122D1-91AA-4CA8-9CD6-7DB8FC5E5590}"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122D1-91AA-4CA8-9CD6-7DB8FC5E5590}"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122D1-91AA-4CA8-9CD6-7DB8FC5E559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122D1-91AA-4CA8-9CD6-7DB8FC5E5590}"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D122D1-91AA-4CA8-9CD6-7DB8FC5E559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D122D1-91AA-4CA8-9CD6-7DB8FC5E559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D122D1-91AA-4CA8-9CD6-7DB8FC5E559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122D1-91AA-4CA8-9CD6-7DB8FC5E5590}"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F8312-D06C-4D33-9C00-716CCDA212DB}" type="datetimeFigureOut">
              <a:rPr lang="en-US" smtClean="0"/>
              <a:t>7/30/2015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122D1-91AA-4CA8-9CD6-7DB8FC5E5590}"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A1F8312-D06C-4D33-9C00-716CCDA212DB}" type="datetimeFigureOut">
              <a:rPr lang="en-US" smtClean="0"/>
              <a:t>7/30/2015</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7D122D1-91AA-4CA8-9CD6-7DB8FC5E5590}"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7.xml.rels><?xml version="1.0" encoding="UTF-8" standalone="yes"?>
<Relationships xmlns="http://schemas.openxmlformats.org/package/2006/relationships"><Relationship Id="rId2" Type="http://schemas.openxmlformats.org/officeDocument/2006/relationships/hyperlink" Target="mailto:Nancyl.Feldman@state.co.u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More VOCA Funds are Coming to Colorado!!!!</a:t>
            </a:r>
            <a:endParaRPr lang="en-US" dirty="0"/>
          </a:p>
        </p:txBody>
      </p:sp>
      <p:sp>
        <p:nvSpPr>
          <p:cNvPr id="3" name="Subtitle 2"/>
          <p:cNvSpPr>
            <a:spLocks noGrp="1"/>
          </p:cNvSpPr>
          <p:nvPr>
            <p:ph type="subTitle" idx="1"/>
          </p:nvPr>
        </p:nvSpPr>
        <p:spPr/>
        <p:txBody>
          <a:bodyPr>
            <a:normAutofit/>
          </a:bodyPr>
          <a:lstStyle/>
          <a:p>
            <a:r>
              <a:rPr lang="en-US" sz="6600" dirty="0" smtClean="0"/>
              <a:t>Now What??</a:t>
            </a:r>
            <a:endParaRPr lang="en-US" sz="6600" dirty="0"/>
          </a:p>
        </p:txBody>
      </p:sp>
      <p:pic>
        <p:nvPicPr>
          <p:cNvPr id="1026" name="Picture 2" descr="C:\Users\mtrujillo\AppData\Local\Microsoft\Windows\Temporary Internet Files\Content.IE5\X14VYC80\100Dollar-Bills-Money-62[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 y="4343400"/>
            <a:ext cx="2540000" cy="206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00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OVC has a $25 million non-competitive discretionary grant solicitation for states.</a:t>
            </a:r>
          </a:p>
          <a:p>
            <a:pPr marL="0" indent="0">
              <a:buNone/>
            </a:pPr>
            <a:endParaRPr lang="en-US" dirty="0" smtClean="0"/>
          </a:p>
          <a:p>
            <a:pPr marL="0" indent="0">
              <a:buNone/>
            </a:pPr>
            <a:r>
              <a:rPr lang="en-US" dirty="0" smtClean="0"/>
              <a:t>Division of Criminal Justice (DCJ) will receive $416,000 specifically to address training needs.</a:t>
            </a:r>
            <a:endParaRPr lang="en-US" dirty="0"/>
          </a:p>
        </p:txBody>
      </p:sp>
      <p:sp>
        <p:nvSpPr>
          <p:cNvPr id="2" name="Title 1"/>
          <p:cNvSpPr>
            <a:spLocks noGrp="1"/>
          </p:cNvSpPr>
          <p:nvPr>
            <p:ph type="title"/>
          </p:nvPr>
        </p:nvSpPr>
        <p:spPr/>
        <p:txBody>
          <a:bodyPr>
            <a:normAutofit fontScale="90000"/>
          </a:bodyPr>
          <a:lstStyle/>
          <a:p>
            <a:r>
              <a:rPr lang="en-US" dirty="0" smtClean="0"/>
              <a:t>Increased Training Dollars</a:t>
            </a:r>
            <a:br>
              <a:rPr lang="en-US" dirty="0" smtClean="0"/>
            </a:br>
            <a:endParaRPr lang="en-US" sz="3600" dirty="0"/>
          </a:p>
        </p:txBody>
      </p:sp>
    </p:spTree>
    <p:extLst>
      <p:ext uri="{BB962C8B-B14F-4D97-AF65-F5344CB8AC3E}">
        <p14:creationId xmlns:p14="http://schemas.microsoft.com/office/powerpoint/2010/main" val="2089218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3352800" cy="3581400"/>
          </a:xfrm>
        </p:spPr>
        <p:txBody>
          <a:bodyPr>
            <a:normAutofit fontScale="77500" lnSpcReduction="20000"/>
          </a:bodyPr>
          <a:lstStyle/>
          <a:p>
            <a:r>
              <a:rPr lang="en-US" sz="3300" dirty="0" smtClean="0"/>
              <a:t>How would you use additional VOCA funds?</a:t>
            </a:r>
          </a:p>
          <a:p>
            <a:pPr lvl="1"/>
            <a:r>
              <a:rPr lang="en-US" sz="2300" dirty="0" smtClean="0"/>
              <a:t>88% of respondents use VOCA funds to sustain current services</a:t>
            </a:r>
          </a:p>
          <a:p>
            <a:endParaRPr lang="en-US" dirty="0" smtClean="0"/>
          </a:p>
          <a:p>
            <a:pPr lvl="1"/>
            <a:r>
              <a:rPr lang="en-US" dirty="0" smtClean="0"/>
              <a:t>Needs stated by respondents for major, non-reoccurring uses of additional funds, (even if not currently permitted under VOCA) included:</a:t>
            </a:r>
          </a:p>
          <a:p>
            <a:pPr lvl="1"/>
            <a:endParaRPr lang="en-US" dirty="0"/>
          </a:p>
        </p:txBody>
      </p:sp>
      <p:sp>
        <p:nvSpPr>
          <p:cNvPr id="2" name="Title 1"/>
          <p:cNvSpPr>
            <a:spLocks noGrp="1"/>
          </p:cNvSpPr>
          <p:nvPr>
            <p:ph type="title"/>
          </p:nvPr>
        </p:nvSpPr>
        <p:spPr>
          <a:xfrm>
            <a:off x="457200" y="533400"/>
            <a:ext cx="8229600" cy="1447800"/>
          </a:xfrm>
        </p:spPr>
        <p:txBody>
          <a:bodyPr>
            <a:normAutofit fontScale="90000"/>
          </a:bodyPr>
          <a:lstStyle/>
          <a:p>
            <a:r>
              <a:rPr lang="en-US" dirty="0" smtClean="0"/>
              <a:t>National </a:t>
            </a:r>
            <a:r>
              <a:rPr lang="en-US" dirty="0"/>
              <a:t>Survey</a:t>
            </a:r>
            <a:br>
              <a:rPr lang="en-US" dirty="0"/>
            </a:br>
            <a:r>
              <a:rPr lang="en-US" sz="3100" dirty="0"/>
              <a:t>Conducted by NAVAA, NCVC, NNEDV, NAESV </a:t>
            </a:r>
            <a:r>
              <a:rPr lang="en-US" sz="3100" dirty="0" smtClean="0"/>
              <a:t/>
            </a:r>
            <a:br>
              <a:rPr lang="en-US" sz="3100" dirty="0" smtClean="0"/>
            </a:br>
            <a:r>
              <a:rPr lang="en-US" sz="3100" dirty="0" smtClean="0"/>
              <a:t>(N = 2,358 respondents)</a:t>
            </a:r>
            <a:r>
              <a:rPr lang="en-US" sz="3100" dirty="0"/>
              <a:t/>
            </a:r>
            <a:br>
              <a:rPr lang="en-US" sz="3100" dirty="0"/>
            </a:br>
            <a:endParaRPr lang="en-US" sz="3100" dirty="0"/>
          </a:p>
        </p:txBody>
      </p:sp>
      <p:graphicFrame>
        <p:nvGraphicFramePr>
          <p:cNvPr id="5" name="Chart 4"/>
          <p:cNvGraphicFramePr>
            <a:graphicFrameLocks/>
          </p:cNvGraphicFramePr>
          <p:nvPr>
            <p:extLst>
              <p:ext uri="{D42A27DB-BD31-4B8C-83A1-F6EECF244321}">
                <p14:modId xmlns:p14="http://schemas.microsoft.com/office/powerpoint/2010/main" val="3952428599"/>
              </p:ext>
            </p:extLst>
          </p:nvPr>
        </p:nvGraphicFramePr>
        <p:xfrm>
          <a:off x="3962400" y="2819400"/>
          <a:ext cx="5029200"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56005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Technology, including software, are allowable costs under the current guidelines:</a:t>
            </a:r>
          </a:p>
          <a:p>
            <a:endParaRPr lang="en-US" dirty="0"/>
          </a:p>
          <a:p>
            <a:pPr lvl="1"/>
            <a:r>
              <a:rPr lang="en-US" dirty="0" smtClean="0"/>
              <a:t>“Automated systems and technology.  VOCA funds may be used for automated systems and technology that support delivery of direct services to victims.  Examples are automated information and referral systems, email systems that allow communications among victim services providers, automated case-tracking and management systems, and victim notification systems.  Costs may include personnel, hardware, and other expenses, as determined by the State administering agency.”</a:t>
            </a:r>
            <a:endParaRPr lang="en-US" dirty="0"/>
          </a:p>
        </p:txBody>
      </p:sp>
      <p:sp>
        <p:nvSpPr>
          <p:cNvPr id="2" name="Title 1"/>
          <p:cNvSpPr>
            <a:spLocks noGrp="1"/>
          </p:cNvSpPr>
          <p:nvPr>
            <p:ph type="title"/>
          </p:nvPr>
        </p:nvSpPr>
        <p:spPr/>
        <p:txBody>
          <a:bodyPr/>
          <a:lstStyle/>
          <a:p>
            <a:r>
              <a:rPr lang="en-US" dirty="0" smtClean="0"/>
              <a:t>Technology</a:t>
            </a:r>
            <a:endParaRPr lang="en-US" dirty="0"/>
          </a:p>
        </p:txBody>
      </p:sp>
    </p:spTree>
    <p:extLst>
      <p:ext uri="{BB962C8B-B14F-4D97-AF65-F5344CB8AC3E}">
        <p14:creationId xmlns:p14="http://schemas.microsoft.com/office/powerpoint/2010/main" val="4081899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a:p>
        </p:txBody>
      </p:sp>
      <p:sp>
        <p:nvSpPr>
          <p:cNvPr id="2" name="Title 1"/>
          <p:cNvSpPr>
            <a:spLocks noGrp="1"/>
          </p:cNvSpPr>
          <p:nvPr>
            <p:ph type="title"/>
          </p:nvPr>
        </p:nvSpPr>
        <p:spPr/>
        <p:txBody>
          <a:bodyPr>
            <a:normAutofit fontScale="90000"/>
          </a:bodyPr>
          <a:lstStyle/>
          <a:p>
            <a:r>
              <a:rPr lang="en-US" dirty="0" smtClean="0"/>
              <a:t>Do We Have a Plan?</a:t>
            </a:r>
            <a:br>
              <a:rPr lang="en-US" dirty="0" smtClean="0"/>
            </a:br>
            <a:r>
              <a:rPr lang="en-US" dirty="0" smtClean="0"/>
              <a:t>Yes, We Do!!</a:t>
            </a:r>
            <a:endParaRPr lang="en-US" dirty="0"/>
          </a:p>
        </p:txBody>
      </p:sp>
      <p:graphicFrame>
        <p:nvGraphicFramePr>
          <p:cNvPr id="4" name="Diagram 3"/>
          <p:cNvGraphicFramePr/>
          <p:nvPr>
            <p:extLst>
              <p:ext uri="{D42A27DB-BD31-4B8C-83A1-F6EECF244321}">
                <p14:modId xmlns:p14="http://schemas.microsoft.com/office/powerpoint/2010/main" val="42346266"/>
              </p:ext>
            </p:extLst>
          </p:nvPr>
        </p:nvGraphicFramePr>
        <p:xfrm>
          <a:off x="304800" y="2514600"/>
          <a:ext cx="8534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9371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039" y="2743200"/>
            <a:ext cx="7202761" cy="3450696"/>
          </a:xfrm>
        </p:spPr>
        <p:txBody>
          <a:bodyPr>
            <a:normAutofit/>
          </a:bodyPr>
          <a:lstStyle/>
          <a:p>
            <a:pPr marL="0" indent="0">
              <a:buNone/>
            </a:pPr>
            <a:endParaRPr lang="en-US" dirty="0" smtClean="0"/>
          </a:p>
          <a:p>
            <a:pPr marL="457200" indent="-457200">
              <a:buAutoNum type="arabicPeriod"/>
            </a:pPr>
            <a:r>
              <a:rPr lang="en-US" dirty="0" smtClean="0"/>
              <a:t>One-time  </a:t>
            </a:r>
            <a:r>
              <a:rPr lang="en-US" dirty="0"/>
              <a:t>Funding Announcement </a:t>
            </a:r>
            <a:endParaRPr lang="en-US" dirty="0" smtClean="0"/>
          </a:p>
          <a:p>
            <a:pPr marL="457200" indent="-457200">
              <a:buAutoNum type="arabicPeriod"/>
            </a:pPr>
            <a:endParaRPr lang="en-US" dirty="0"/>
          </a:p>
          <a:p>
            <a:pPr marL="457200" indent="-457200">
              <a:buAutoNum type="arabicPeriod"/>
            </a:pPr>
            <a:r>
              <a:rPr lang="en-US" dirty="0" smtClean="0"/>
              <a:t>Enhance &amp; Expand Victim Services Programs</a:t>
            </a:r>
          </a:p>
          <a:p>
            <a:pPr marL="457200" indent="-457200">
              <a:buAutoNum type="arabicPeriod"/>
            </a:pPr>
            <a:endParaRPr lang="en-US" dirty="0"/>
          </a:p>
          <a:p>
            <a:pPr marL="457200" indent="-457200">
              <a:buAutoNum type="arabicPeriod"/>
            </a:pPr>
            <a:r>
              <a:rPr lang="en-US" dirty="0" smtClean="0"/>
              <a:t>Statewide Projects</a:t>
            </a:r>
          </a:p>
          <a:p>
            <a:pPr marL="0" indent="0">
              <a:buNone/>
            </a:pPr>
            <a:endParaRPr lang="en-US" dirty="0" smtClean="0"/>
          </a:p>
          <a:p>
            <a:endParaRPr lang="en-US" dirty="0"/>
          </a:p>
          <a:p>
            <a:pPr marL="457200" indent="-457200">
              <a:buAutoNum type="arabicPeriod" startAt="2"/>
            </a:pPr>
            <a:endParaRPr lang="en-US" dirty="0"/>
          </a:p>
        </p:txBody>
      </p:sp>
      <p:sp>
        <p:nvSpPr>
          <p:cNvPr id="2" name="Title 1"/>
          <p:cNvSpPr>
            <a:spLocks noGrp="1"/>
          </p:cNvSpPr>
          <p:nvPr>
            <p:ph type="title"/>
          </p:nvPr>
        </p:nvSpPr>
        <p:spPr>
          <a:xfrm>
            <a:off x="762000" y="338328"/>
            <a:ext cx="8229600" cy="1252728"/>
          </a:xfrm>
        </p:spPr>
        <p:txBody>
          <a:bodyPr/>
          <a:lstStyle/>
          <a:p>
            <a:r>
              <a:rPr lang="en-US" dirty="0" smtClean="0"/>
              <a:t>Show Me the Money!!</a:t>
            </a:r>
            <a:endParaRPr lang="en-US" dirty="0"/>
          </a:p>
        </p:txBody>
      </p:sp>
      <p:pic>
        <p:nvPicPr>
          <p:cNvPr id="2053" name="Picture 5" descr="C:\Users\mtrujillo\AppData\Local\Microsoft\Windows\Temporary Internet Files\Content.IE5\X14VYC80\money-clipart71[1].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6004" y="304800"/>
            <a:ext cx="1502796"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689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86000"/>
            <a:ext cx="7408333" cy="3657600"/>
          </a:xfrm>
        </p:spPr>
        <p:txBody>
          <a:bodyPr/>
          <a:lstStyle/>
          <a:p>
            <a:r>
              <a:rPr lang="en-US" b="1" dirty="0" smtClean="0"/>
              <a:t>One-time Funding Needs  (approximately 1 year)</a:t>
            </a:r>
          </a:p>
          <a:p>
            <a:pPr lvl="1"/>
            <a:r>
              <a:rPr lang="en-US" dirty="0" smtClean="0"/>
              <a:t>Tentative date: May 1, 2016  </a:t>
            </a:r>
          </a:p>
          <a:p>
            <a:endParaRPr lang="en-US" dirty="0" smtClean="0"/>
          </a:p>
          <a:p>
            <a:r>
              <a:rPr lang="en-US" b="1" dirty="0" smtClean="0"/>
              <a:t>Statewide Projects (2-3 years)</a:t>
            </a:r>
          </a:p>
          <a:p>
            <a:pPr lvl="1"/>
            <a:r>
              <a:rPr lang="en-US" dirty="0" smtClean="0"/>
              <a:t>Tentative date:  January 1, 2016</a:t>
            </a:r>
          </a:p>
          <a:p>
            <a:pPr marL="301943" lvl="1" indent="0">
              <a:buNone/>
            </a:pPr>
            <a:endParaRPr lang="en-US" dirty="0" smtClean="0">
              <a:solidFill>
                <a:schemeClr val="accent2">
                  <a:lumMod val="75000"/>
                </a:schemeClr>
              </a:solidFill>
            </a:endParaRPr>
          </a:p>
          <a:p>
            <a:r>
              <a:rPr lang="en-US" b="1" dirty="0" smtClean="0"/>
              <a:t>Additional funds for next funding cycle</a:t>
            </a:r>
          </a:p>
          <a:p>
            <a:pPr lvl="1"/>
            <a:r>
              <a:rPr lang="en-US" dirty="0" smtClean="0"/>
              <a:t>January 1, 2017 - December</a:t>
            </a:r>
            <a:r>
              <a:rPr lang="en-US" dirty="0" smtClean="0">
                <a:solidFill>
                  <a:srgbClr val="FF0000"/>
                </a:solidFill>
              </a:rPr>
              <a:t> </a:t>
            </a:r>
            <a:r>
              <a:rPr lang="en-US" dirty="0" smtClean="0"/>
              <a:t>31, 2018</a:t>
            </a:r>
            <a:endParaRPr lang="en-US" dirty="0"/>
          </a:p>
        </p:txBody>
      </p:sp>
      <p:sp>
        <p:nvSpPr>
          <p:cNvPr id="2" name="Title 1"/>
          <p:cNvSpPr>
            <a:spLocks noGrp="1"/>
          </p:cNvSpPr>
          <p:nvPr>
            <p:ph type="title"/>
          </p:nvPr>
        </p:nvSpPr>
        <p:spPr/>
        <p:txBody>
          <a:bodyPr/>
          <a:lstStyle/>
          <a:p>
            <a:r>
              <a:rPr lang="en-US" dirty="0" smtClean="0"/>
              <a:t>What is Colorado Going to Do?</a:t>
            </a:r>
            <a:endParaRPr lang="en-US" dirty="0"/>
          </a:p>
        </p:txBody>
      </p:sp>
    </p:spTree>
    <p:extLst>
      <p:ext uri="{BB962C8B-B14F-4D97-AF65-F5344CB8AC3E}">
        <p14:creationId xmlns:p14="http://schemas.microsoft.com/office/powerpoint/2010/main" val="2464597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438400"/>
            <a:ext cx="7408333" cy="3687763"/>
          </a:xfrm>
        </p:spPr>
        <p:txBody>
          <a:bodyPr>
            <a:normAutofit lnSpcReduction="10000"/>
          </a:bodyPr>
          <a:lstStyle/>
          <a:p>
            <a:pPr>
              <a:spcBef>
                <a:spcPts val="0"/>
              </a:spcBef>
            </a:pPr>
            <a:r>
              <a:rPr lang="en-US" dirty="0" smtClean="0"/>
              <a:t>Statewide grant management systems</a:t>
            </a:r>
            <a:br>
              <a:rPr lang="en-US" dirty="0" smtClean="0"/>
            </a:br>
            <a:endParaRPr lang="en-US" dirty="0" smtClean="0"/>
          </a:p>
          <a:p>
            <a:pPr>
              <a:spcBef>
                <a:spcPts val="0"/>
              </a:spcBef>
            </a:pPr>
            <a:r>
              <a:rPr lang="en-US" dirty="0" smtClean="0"/>
              <a:t>Educate on new Performance Measures</a:t>
            </a:r>
            <a:br>
              <a:rPr lang="en-US" dirty="0" smtClean="0"/>
            </a:br>
            <a:endParaRPr lang="en-US" dirty="0" smtClean="0"/>
          </a:p>
          <a:p>
            <a:pPr>
              <a:spcBef>
                <a:spcPts val="0"/>
              </a:spcBef>
            </a:pPr>
            <a:r>
              <a:rPr lang="en-US" dirty="0" smtClean="0"/>
              <a:t>Provide grant writing workshops </a:t>
            </a:r>
            <a:br>
              <a:rPr lang="en-US" dirty="0" smtClean="0"/>
            </a:br>
            <a:endParaRPr lang="en-US" dirty="0" smtClean="0"/>
          </a:p>
          <a:p>
            <a:pPr>
              <a:spcBef>
                <a:spcPts val="0"/>
              </a:spcBef>
            </a:pPr>
            <a:r>
              <a:rPr lang="en-US" dirty="0" smtClean="0"/>
              <a:t>Utilize different funding processes</a:t>
            </a:r>
          </a:p>
          <a:p>
            <a:pPr>
              <a:spcBef>
                <a:spcPts val="0"/>
              </a:spcBef>
            </a:pPr>
            <a:endParaRPr lang="en-US" dirty="0" smtClean="0"/>
          </a:p>
          <a:p>
            <a:pPr>
              <a:spcBef>
                <a:spcPts val="0"/>
              </a:spcBef>
            </a:pPr>
            <a:r>
              <a:rPr lang="en-US" dirty="0" smtClean="0"/>
              <a:t>New program orientation training for 1</a:t>
            </a:r>
            <a:r>
              <a:rPr lang="en-US" baseline="30000" dirty="0" smtClean="0"/>
              <a:t>st</a:t>
            </a:r>
            <a:r>
              <a:rPr lang="en-US" dirty="0" smtClean="0"/>
              <a:t> time VOCA recipients</a:t>
            </a:r>
            <a:endParaRPr lang="en-US" dirty="0"/>
          </a:p>
        </p:txBody>
      </p:sp>
      <p:sp>
        <p:nvSpPr>
          <p:cNvPr id="2" name="Title 1"/>
          <p:cNvSpPr>
            <a:spLocks noGrp="1"/>
          </p:cNvSpPr>
          <p:nvPr>
            <p:ph type="title"/>
          </p:nvPr>
        </p:nvSpPr>
        <p:spPr/>
        <p:txBody>
          <a:bodyPr/>
          <a:lstStyle/>
          <a:p>
            <a:r>
              <a:rPr lang="en-US" dirty="0" smtClean="0"/>
              <a:t>DCJ’s Role</a:t>
            </a:r>
            <a:endParaRPr lang="en-US" dirty="0"/>
          </a:p>
        </p:txBody>
      </p:sp>
    </p:spTree>
    <p:extLst>
      <p:ext uri="{BB962C8B-B14F-4D97-AF65-F5344CB8AC3E}">
        <p14:creationId xmlns:p14="http://schemas.microsoft.com/office/powerpoint/2010/main" val="232358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6000" dirty="0" smtClean="0"/>
              <a:t>Here’s the good news</a:t>
            </a:r>
            <a:endParaRPr lang="en-US" sz="6000" dirty="0"/>
          </a:p>
        </p:txBody>
      </p:sp>
      <p:sp>
        <p:nvSpPr>
          <p:cNvPr id="2" name="Title 1"/>
          <p:cNvSpPr>
            <a:spLocks noGrp="1"/>
          </p:cNvSpPr>
          <p:nvPr>
            <p:ph type="title"/>
          </p:nvPr>
        </p:nvSpPr>
        <p:spPr/>
        <p:txBody>
          <a:bodyPr>
            <a:normAutofit fontScale="90000"/>
          </a:bodyPr>
          <a:lstStyle/>
          <a:p>
            <a:r>
              <a:rPr lang="en-US" dirty="0" smtClean="0"/>
              <a:t>VOCA Regulations  </a:t>
            </a:r>
            <a:br>
              <a:rPr lang="en-US" dirty="0" smtClean="0"/>
            </a:br>
            <a:r>
              <a:rPr lang="en-US" dirty="0" smtClean="0"/>
              <a:t>What’s Changing?</a:t>
            </a:r>
            <a:endParaRPr lang="en-US" dirty="0"/>
          </a:p>
        </p:txBody>
      </p:sp>
    </p:spTree>
    <p:extLst>
      <p:ext uri="{BB962C8B-B14F-4D97-AF65-F5344CB8AC3E}">
        <p14:creationId xmlns:p14="http://schemas.microsoft.com/office/powerpoint/2010/main" val="3627739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
            <a:ext cx="8686800" cy="1371600"/>
          </a:xfrm>
        </p:spPr>
        <p:txBody>
          <a:bodyPr>
            <a:normAutofit fontScale="90000"/>
          </a:bodyPr>
          <a:lstStyle/>
          <a:p>
            <a:r>
              <a:rPr lang="en-US" dirty="0" smtClean="0">
                <a:solidFill>
                  <a:schemeClr val="bg1"/>
                </a:solidFill>
              </a:rPr>
              <a:t>Highlights of Some of the Proposed Changes to VOCA Regulations</a:t>
            </a:r>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161328764"/>
              </p:ext>
            </p:extLst>
          </p:nvPr>
        </p:nvGraphicFramePr>
        <p:xfrm>
          <a:off x="914400" y="1524000"/>
          <a:ext cx="7408862" cy="4942840"/>
        </p:xfrm>
        <a:graphic>
          <a:graphicData uri="http://schemas.openxmlformats.org/drawingml/2006/table">
            <a:tbl>
              <a:tblPr firstRow="1" bandRow="1">
                <a:tableStyleId>{21E4AEA4-8DFA-4A89-87EB-49C32662AFE0}</a:tableStyleId>
              </a:tblPr>
              <a:tblGrid>
                <a:gridCol w="3704431"/>
                <a:gridCol w="3704431"/>
              </a:tblGrid>
              <a:tr h="259080">
                <a:tc>
                  <a:txBody>
                    <a:bodyPr/>
                    <a:lstStyle/>
                    <a:p>
                      <a:pPr algn="ctr"/>
                      <a:r>
                        <a:rPr lang="en-US" dirty="0" smtClean="0"/>
                        <a:t>Current VOCA Program Guidelines (1997)</a:t>
                      </a:r>
                      <a:endParaRPr lang="en-US" dirty="0"/>
                    </a:p>
                  </a:txBody>
                  <a:tcPr marL="82321" marR="82321"/>
                </a:tc>
                <a:tc>
                  <a:txBody>
                    <a:bodyPr/>
                    <a:lstStyle/>
                    <a:p>
                      <a:pPr algn="ctr"/>
                      <a:r>
                        <a:rPr lang="en-US" dirty="0" smtClean="0"/>
                        <a:t>Proposed VOCA Program Regulations</a:t>
                      </a:r>
                      <a:endParaRPr lang="en-US" dirty="0"/>
                    </a:p>
                  </a:txBody>
                  <a:tcPr marL="82321" marR="82321"/>
                </a:tc>
              </a:tr>
              <a:tr h="370840">
                <a:tc>
                  <a:txBody>
                    <a:bodyPr/>
                    <a:lstStyle/>
                    <a:p>
                      <a:r>
                        <a:rPr lang="en-US" dirty="0" smtClean="0"/>
                        <a:t>Does not define Child Abuse</a:t>
                      </a:r>
                      <a:endParaRPr lang="en-US" dirty="0"/>
                    </a:p>
                  </a:txBody>
                  <a:tcPr marL="82321" marR="82321"/>
                </a:tc>
                <a:tc>
                  <a:txBody>
                    <a:bodyPr/>
                    <a:lstStyle/>
                    <a:p>
                      <a:r>
                        <a:rPr lang="en-US" dirty="0" smtClean="0"/>
                        <a:t>Clarify </a:t>
                      </a:r>
                      <a:r>
                        <a:rPr lang="en-US" baseline="0" dirty="0" smtClean="0"/>
                        <a:t>term used to cover a broad range of harm to children</a:t>
                      </a:r>
                      <a:endParaRPr lang="en-US" dirty="0"/>
                    </a:p>
                  </a:txBody>
                  <a:tcPr marL="82321" marR="82321"/>
                </a:tc>
              </a:tr>
              <a:tr h="370840">
                <a:tc>
                  <a:txBody>
                    <a:bodyPr/>
                    <a:lstStyle/>
                    <a:p>
                      <a:r>
                        <a:rPr lang="en-US" dirty="0" smtClean="0"/>
                        <a:t>Definition of  “Underserved” category</a:t>
                      </a:r>
                      <a:endParaRPr lang="en-US" dirty="0"/>
                    </a:p>
                  </a:txBody>
                  <a:tcPr marL="82321" marR="82321"/>
                </a:tc>
                <a:tc>
                  <a:txBody>
                    <a:bodyPr/>
                    <a:lstStyle/>
                    <a:p>
                      <a:r>
                        <a:rPr lang="en-US" dirty="0" smtClean="0"/>
                        <a:t>Expands category to include DUI</a:t>
                      </a:r>
                      <a:r>
                        <a:rPr lang="en-US" baseline="0" dirty="0" smtClean="0"/>
                        <a:t> crashes, adults molested as children, child victims/adult survivors of child pornography, trafficking victims, LGBTQ victims </a:t>
                      </a:r>
                      <a:endParaRPr lang="en-US" dirty="0"/>
                    </a:p>
                  </a:txBody>
                  <a:tcPr marL="82321" marR="82321"/>
                </a:tc>
              </a:tr>
              <a:tr h="370840">
                <a:tc>
                  <a:txBody>
                    <a:bodyPr/>
                    <a:lstStyle/>
                    <a:p>
                      <a:r>
                        <a:rPr lang="en-US" dirty="0" smtClean="0"/>
                        <a:t>Does not address monitoring of grantees</a:t>
                      </a:r>
                      <a:endParaRPr lang="en-US" dirty="0"/>
                    </a:p>
                  </a:txBody>
                  <a:tcPr marL="82321" marR="82321"/>
                </a:tc>
                <a:tc>
                  <a:txBody>
                    <a:bodyPr/>
                    <a:lstStyle/>
                    <a:p>
                      <a:r>
                        <a:rPr lang="en-US" dirty="0" smtClean="0"/>
                        <a:t>Requires</a:t>
                      </a:r>
                      <a:r>
                        <a:rPr lang="en-US" baseline="0" dirty="0" smtClean="0"/>
                        <a:t> state to conduct regular monitoring (on-site once every two years)</a:t>
                      </a:r>
                      <a:endParaRPr lang="en-US" dirty="0"/>
                    </a:p>
                  </a:txBody>
                  <a:tcPr marL="82321" marR="82321"/>
                </a:tc>
              </a:tr>
              <a:tr h="370840">
                <a:tc>
                  <a:txBody>
                    <a:bodyPr/>
                    <a:lstStyle/>
                    <a:p>
                      <a:r>
                        <a:rPr lang="en-US" dirty="0" smtClean="0"/>
                        <a:t>Native American Tribes located on Reservations have to provide</a:t>
                      </a:r>
                      <a:r>
                        <a:rPr lang="en-US" baseline="0" dirty="0" smtClean="0"/>
                        <a:t> 5% match</a:t>
                      </a:r>
                      <a:endParaRPr lang="en-US" dirty="0"/>
                    </a:p>
                  </a:txBody>
                  <a:tcPr marL="82321" marR="82321"/>
                </a:tc>
                <a:tc>
                  <a:txBody>
                    <a:bodyPr/>
                    <a:lstStyle/>
                    <a:p>
                      <a:r>
                        <a:rPr lang="en-US" dirty="0" smtClean="0"/>
                        <a:t>American Indian or Alaska Native</a:t>
                      </a:r>
                      <a:r>
                        <a:rPr lang="en-US" baseline="0" dirty="0" smtClean="0"/>
                        <a:t> tribes on reservations are NOT required to provide match</a:t>
                      </a:r>
                      <a:endParaRPr lang="en-US" dirty="0"/>
                    </a:p>
                  </a:txBody>
                  <a:tcPr marL="82321" marR="82321"/>
                </a:tc>
              </a:tr>
              <a:tr h="370840">
                <a:tc>
                  <a:txBody>
                    <a:bodyPr/>
                    <a:lstStyle/>
                    <a:p>
                      <a:endParaRPr lang="en-US" dirty="0"/>
                    </a:p>
                  </a:txBody>
                  <a:tcPr marL="82321" marR="82321"/>
                </a:tc>
                <a:tc>
                  <a:txBody>
                    <a:bodyPr/>
                    <a:lstStyle/>
                    <a:p>
                      <a:endParaRPr lang="en-US" dirty="0"/>
                    </a:p>
                  </a:txBody>
                  <a:tcPr marL="82321" marR="82321"/>
                </a:tc>
              </a:tr>
            </a:tbl>
          </a:graphicData>
        </a:graphic>
      </p:graphicFrame>
    </p:spTree>
    <p:extLst>
      <p:ext uri="{BB962C8B-B14F-4D97-AF65-F5344CB8AC3E}">
        <p14:creationId xmlns:p14="http://schemas.microsoft.com/office/powerpoint/2010/main" val="3231571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838200"/>
          </a:xfrm>
        </p:spPr>
        <p:txBody>
          <a:bodyPr/>
          <a:lstStyle/>
          <a:p>
            <a:r>
              <a:rPr lang="en-US" dirty="0" smtClean="0"/>
              <a:t>Proposed VOCA Regulations</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972407989"/>
              </p:ext>
            </p:extLst>
          </p:nvPr>
        </p:nvGraphicFramePr>
        <p:xfrm>
          <a:off x="457200" y="990599"/>
          <a:ext cx="8229600" cy="5623120"/>
        </p:xfrm>
        <a:graphic>
          <a:graphicData uri="http://schemas.openxmlformats.org/drawingml/2006/table">
            <a:tbl>
              <a:tblPr firstRow="1" bandRow="1">
                <a:tableStyleId>{21E4AEA4-8DFA-4A89-87EB-49C32662AFE0}</a:tableStyleId>
              </a:tblPr>
              <a:tblGrid>
                <a:gridCol w="4114800"/>
                <a:gridCol w="4114800"/>
              </a:tblGrid>
              <a:tr h="360821">
                <a:tc>
                  <a:txBody>
                    <a:bodyPr/>
                    <a:lstStyle/>
                    <a:p>
                      <a:pPr algn="ctr"/>
                      <a:r>
                        <a:rPr lang="en-US" dirty="0" smtClean="0"/>
                        <a:t>Allowable/Non-allowable Costs Now</a:t>
                      </a:r>
                      <a:endParaRPr lang="en-US" dirty="0"/>
                    </a:p>
                  </a:txBody>
                  <a:tcPr/>
                </a:tc>
                <a:tc>
                  <a:txBody>
                    <a:bodyPr/>
                    <a:lstStyle/>
                    <a:p>
                      <a:pPr algn="ctr"/>
                      <a:r>
                        <a:rPr lang="en-US" dirty="0" smtClean="0"/>
                        <a:t>Proposed Allowable Costs</a:t>
                      </a:r>
                      <a:endParaRPr lang="en-US" dirty="0"/>
                    </a:p>
                  </a:txBody>
                  <a:tcPr/>
                </a:tc>
              </a:tr>
              <a:tr h="1713898">
                <a:tc>
                  <a:txBody>
                    <a:bodyPr/>
                    <a:lstStyle/>
                    <a:p>
                      <a:r>
                        <a:rPr lang="en-US" dirty="0" smtClean="0"/>
                        <a:t>LEGAL SERVICES: Emergency legal</a:t>
                      </a:r>
                      <a:r>
                        <a:rPr lang="en-US" baseline="0" dirty="0" smtClean="0"/>
                        <a:t> assistance (PO, obtaining emergency custody when connected to family violence case &amp; health/safety of victim)</a:t>
                      </a:r>
                      <a:endParaRPr lang="en-US" dirty="0"/>
                    </a:p>
                  </a:txBody>
                  <a:tcPr/>
                </a:tc>
                <a:tc>
                  <a:txBody>
                    <a:bodyPr/>
                    <a:lstStyle/>
                    <a:p>
                      <a:r>
                        <a:rPr lang="en-US" dirty="0" smtClean="0"/>
                        <a:t>LEGAL SERVICES:  </a:t>
                      </a:r>
                      <a:r>
                        <a:rPr lang="en-US" baseline="0" dirty="0" smtClean="0"/>
                        <a:t>VOCA funds can be used outside context of an emergency for reasonable legal assistance services where the need arises as a direct result of victimization including pro bono legal clinics and civil legal services</a:t>
                      </a:r>
                      <a:endParaRPr lang="en-US" dirty="0"/>
                    </a:p>
                  </a:txBody>
                  <a:tcPr/>
                </a:tc>
              </a:tr>
              <a:tr h="1172667">
                <a:tc>
                  <a:txBody>
                    <a:bodyPr/>
                    <a:lstStyle/>
                    <a:p>
                      <a:r>
                        <a:rPr lang="en-US" dirty="0" smtClean="0"/>
                        <a:t>SERVICES</a:t>
                      </a:r>
                      <a:r>
                        <a:rPr lang="en-US" baseline="0" dirty="0" smtClean="0"/>
                        <a:t> TO VICTIMS WHO ARE INCARCERATED:  Not currently allowed</a:t>
                      </a:r>
                      <a:endParaRPr lang="en-US" dirty="0"/>
                    </a:p>
                  </a:txBody>
                  <a:tcPr/>
                </a:tc>
                <a:tc>
                  <a:txBody>
                    <a:bodyPr/>
                    <a:lstStyle/>
                    <a:p>
                      <a:r>
                        <a:rPr lang="en-US" dirty="0" smtClean="0"/>
                        <a:t>SERVICES</a:t>
                      </a:r>
                      <a:r>
                        <a:rPr lang="en-US" baseline="0" dirty="0" smtClean="0"/>
                        <a:t> TO VICTIMS WHO ARE INCARCERATED:  VOCA funds can be used to serve incarcerated individuals who are victims</a:t>
                      </a:r>
                      <a:endParaRPr lang="en-US" dirty="0"/>
                    </a:p>
                  </a:txBody>
                  <a:tcPr/>
                </a:tc>
              </a:tr>
              <a:tr h="902052">
                <a:tc>
                  <a:txBody>
                    <a:bodyPr/>
                    <a:lstStyle/>
                    <a:p>
                      <a:endParaRPr lang="en-US" dirty="0"/>
                    </a:p>
                  </a:txBody>
                  <a:tcPr/>
                </a:tc>
                <a:tc>
                  <a:txBody>
                    <a:bodyPr/>
                    <a:lstStyle/>
                    <a:p>
                      <a:r>
                        <a:rPr lang="en-US" dirty="0" smtClean="0"/>
                        <a:t>TRANSITIONAL HOUSING:  Provide TH to victims to extent</a:t>
                      </a:r>
                      <a:r>
                        <a:rPr lang="en-US" baseline="0" dirty="0" smtClean="0"/>
                        <a:t> housing needs related to victimization</a:t>
                      </a:r>
                      <a:endParaRPr lang="en-US" dirty="0"/>
                    </a:p>
                  </a:txBody>
                  <a:tcPr/>
                </a:tc>
              </a:tr>
              <a:tr h="1416880">
                <a:tc>
                  <a:txBody>
                    <a:bodyPr/>
                    <a:lstStyle/>
                    <a:p>
                      <a:r>
                        <a:rPr lang="en-US" dirty="0" smtClean="0"/>
                        <a:t>RELOCATION</a:t>
                      </a:r>
                      <a:r>
                        <a:rPr lang="en-US" baseline="0" dirty="0" smtClean="0"/>
                        <a:t> EXPENSES:  Not allowed except for staff time to assist victims to find resources</a:t>
                      </a:r>
                      <a:endParaRPr lang="en-US" dirty="0"/>
                    </a:p>
                  </a:txBody>
                  <a:tcPr/>
                </a:tc>
                <a:tc>
                  <a:txBody>
                    <a:bodyPr/>
                    <a:lstStyle/>
                    <a:p>
                      <a:r>
                        <a:rPr lang="en-US" dirty="0" smtClean="0"/>
                        <a:t>RELOCATION EXPENSES:  Allowable,</a:t>
                      </a:r>
                      <a:r>
                        <a:rPr lang="en-US" baseline="0" dirty="0" smtClean="0"/>
                        <a:t> reasonable – moving expenses, security deposits on housing, rental/mortgage assistance, utility start-up.</a:t>
                      </a:r>
                      <a:endParaRPr lang="en-US" dirty="0"/>
                    </a:p>
                  </a:txBody>
                  <a:tcPr/>
                </a:tc>
              </a:tr>
            </a:tbl>
          </a:graphicData>
        </a:graphic>
      </p:graphicFrame>
    </p:spTree>
    <p:extLst>
      <p:ext uri="{BB962C8B-B14F-4D97-AF65-F5344CB8AC3E}">
        <p14:creationId xmlns:p14="http://schemas.microsoft.com/office/powerpoint/2010/main" val="3235180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Increased VOCA funds – Why Now?</a:t>
            </a:r>
          </a:p>
          <a:p>
            <a:r>
              <a:rPr lang="en-US" dirty="0" smtClean="0"/>
              <a:t>What’s in the fine print?</a:t>
            </a:r>
          </a:p>
          <a:p>
            <a:r>
              <a:rPr lang="en-US" dirty="0" smtClean="0"/>
              <a:t>What’s changing in VOCA?</a:t>
            </a:r>
          </a:p>
          <a:p>
            <a:r>
              <a:rPr lang="en-US" dirty="0" smtClean="0"/>
              <a:t>Local input – this is what really matters</a:t>
            </a:r>
          </a:p>
          <a:p>
            <a:r>
              <a:rPr lang="en-US" dirty="0" smtClean="0"/>
              <a:t>What does it mean for your agency/community?</a:t>
            </a:r>
          </a:p>
          <a:p>
            <a:r>
              <a:rPr lang="en-US" dirty="0" smtClean="0"/>
              <a:t>What happens next?</a:t>
            </a:r>
          </a:p>
          <a:p>
            <a:r>
              <a:rPr lang="en-US" dirty="0" smtClean="0">
                <a:solidFill>
                  <a:schemeClr val="accent2">
                    <a:lumMod val="75000"/>
                  </a:schemeClr>
                </a:solidFill>
              </a:rPr>
              <a:t>Tell</a:t>
            </a:r>
            <a:r>
              <a:rPr lang="en-US" dirty="0" smtClean="0"/>
              <a:t> us what you think!</a:t>
            </a:r>
          </a:p>
          <a:p>
            <a:endParaRPr lang="en-US" dirty="0" smtClean="0"/>
          </a:p>
          <a:p>
            <a:endParaRPr lang="en-US" dirty="0" smtClean="0"/>
          </a:p>
          <a:p>
            <a:endParaRPr lang="en-US" dirty="0"/>
          </a:p>
        </p:txBody>
      </p:sp>
      <p:sp>
        <p:nvSpPr>
          <p:cNvPr id="2" name="Title 1"/>
          <p:cNvSpPr>
            <a:spLocks noGrp="1"/>
          </p:cNvSpPr>
          <p:nvPr>
            <p:ph type="title"/>
          </p:nvPr>
        </p:nvSpPr>
        <p:spPr>
          <a:xfrm>
            <a:off x="533400" y="304800"/>
            <a:ext cx="8229600" cy="1143000"/>
          </a:xfrm>
        </p:spPr>
        <p:txBody>
          <a:bodyPr/>
          <a:lstStyle/>
          <a:p>
            <a:r>
              <a:rPr lang="en-US" dirty="0" smtClean="0"/>
              <a:t>Today’s Topics</a:t>
            </a:r>
            <a:endParaRPr lang="en-US" dirty="0"/>
          </a:p>
        </p:txBody>
      </p:sp>
    </p:spTree>
    <p:extLst>
      <p:ext uri="{BB962C8B-B14F-4D97-AF65-F5344CB8AC3E}">
        <p14:creationId xmlns:p14="http://schemas.microsoft.com/office/powerpoint/2010/main" val="1187832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229600" cy="762000"/>
          </a:xfrm>
        </p:spPr>
        <p:txBody>
          <a:bodyPr/>
          <a:lstStyle/>
          <a:p>
            <a:r>
              <a:rPr lang="en-US" dirty="0" smtClean="0"/>
              <a:t>Proposed VOCA Regulations</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3677450"/>
              </p:ext>
            </p:extLst>
          </p:nvPr>
        </p:nvGraphicFramePr>
        <p:xfrm>
          <a:off x="685800" y="1066800"/>
          <a:ext cx="7848600" cy="5067300"/>
        </p:xfrm>
        <a:graphic>
          <a:graphicData uri="http://schemas.openxmlformats.org/drawingml/2006/table">
            <a:tbl>
              <a:tblPr firstRow="1" bandRow="1">
                <a:tableStyleId>{21E4AEA4-8DFA-4A89-87EB-49C32662AFE0}</a:tableStyleId>
              </a:tblPr>
              <a:tblGrid>
                <a:gridCol w="3924300"/>
                <a:gridCol w="3924300"/>
              </a:tblGrid>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Allowable/Non-allowable Costs Now</a:t>
                      </a:r>
                    </a:p>
                    <a:p>
                      <a:endParaRPr lang="en-US" dirty="0"/>
                    </a:p>
                  </a:txBody>
                  <a:tcPr marL="82321" marR="823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Proposed Allowable Costs</a:t>
                      </a:r>
                    </a:p>
                    <a:p>
                      <a:endParaRPr lang="en-US" dirty="0"/>
                    </a:p>
                  </a:txBody>
                  <a:tcPr marL="82321" marR="82321"/>
                </a:tc>
              </a:tr>
              <a:tr h="666750">
                <a:tc>
                  <a:txBody>
                    <a:bodyPr/>
                    <a:lstStyle/>
                    <a:p>
                      <a:endParaRPr lang="en-US" dirty="0"/>
                    </a:p>
                  </a:txBody>
                  <a:tcPr marL="82321" marR="82321"/>
                </a:tc>
                <a:tc>
                  <a:txBody>
                    <a:bodyPr/>
                    <a:lstStyle/>
                    <a:p>
                      <a:r>
                        <a:rPr lang="en-US" dirty="0" smtClean="0"/>
                        <a:t>TRADITIONAL/ALTERNATIVE HEALING</a:t>
                      </a:r>
                      <a:endParaRPr lang="en-US" dirty="0"/>
                    </a:p>
                  </a:txBody>
                  <a:tcPr marL="82321" marR="82321"/>
                </a:tc>
              </a:tr>
              <a:tr h="952500">
                <a:tc>
                  <a:txBody>
                    <a:bodyPr/>
                    <a:lstStyle/>
                    <a:p>
                      <a:endParaRPr lang="en-US" dirty="0"/>
                    </a:p>
                  </a:txBody>
                  <a:tcPr marL="82321" marR="82321"/>
                </a:tc>
                <a:tc>
                  <a:txBody>
                    <a:bodyPr/>
                    <a:lstStyle/>
                    <a:p>
                      <a:r>
                        <a:rPr lang="en-US" dirty="0" smtClean="0"/>
                        <a:t>IMMEDIATE PHYSICAL/PSYCHOLOGICAL HEALTH/SAFETY - EXPANDED</a:t>
                      </a:r>
                      <a:endParaRPr lang="en-US" dirty="0"/>
                    </a:p>
                  </a:txBody>
                  <a:tcPr marL="82321" marR="82321"/>
                </a:tc>
              </a:tr>
              <a:tr h="1238250">
                <a:tc>
                  <a:txBody>
                    <a:bodyPr/>
                    <a:lstStyle/>
                    <a:p>
                      <a:endParaRPr lang="en-US" dirty="0"/>
                    </a:p>
                  </a:txBody>
                  <a:tcPr marL="82321" marR="82321"/>
                </a:tc>
                <a:tc>
                  <a:txBody>
                    <a:bodyPr/>
                    <a:lstStyle/>
                    <a:p>
                      <a:r>
                        <a:rPr lang="en-US" dirty="0" smtClean="0"/>
                        <a:t>FACILITATION OF PARTICIPATION IN CJ</a:t>
                      </a:r>
                      <a:r>
                        <a:rPr lang="en-US" baseline="0" dirty="0" smtClean="0"/>
                        <a:t> PROCEEDING – transportation, meals, lodging for victims who are not witnesses</a:t>
                      </a:r>
                      <a:endParaRPr lang="en-US" dirty="0"/>
                    </a:p>
                  </a:txBody>
                  <a:tcPr marL="82321" marR="82321"/>
                </a:tc>
              </a:tr>
              <a:tr h="1524000">
                <a:tc>
                  <a:txBody>
                    <a:bodyPr/>
                    <a:lstStyle/>
                    <a:p>
                      <a:endParaRPr lang="en-US" dirty="0"/>
                    </a:p>
                  </a:txBody>
                  <a:tcPr marL="82321" marR="82321"/>
                </a:tc>
                <a:tc>
                  <a:txBody>
                    <a:bodyPr/>
                    <a:lstStyle/>
                    <a:p>
                      <a:r>
                        <a:rPr lang="en-US" dirty="0" smtClean="0"/>
                        <a:t>FORENSIC INTERVIEW – Results not only used for LE, but for social services, personal advocacy, case management, mental health</a:t>
                      </a:r>
                      <a:r>
                        <a:rPr lang="en-US" baseline="0" dirty="0" smtClean="0"/>
                        <a:t> purposes</a:t>
                      </a:r>
                      <a:endParaRPr lang="en-US" dirty="0"/>
                    </a:p>
                  </a:txBody>
                  <a:tcPr marL="82321" marR="82321"/>
                </a:tc>
              </a:tr>
            </a:tbl>
          </a:graphicData>
        </a:graphic>
      </p:graphicFrame>
    </p:spTree>
    <p:extLst>
      <p:ext uri="{BB962C8B-B14F-4D97-AF65-F5344CB8AC3E}">
        <p14:creationId xmlns:p14="http://schemas.microsoft.com/office/powerpoint/2010/main" val="5808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800"/>
          </a:xfrm>
        </p:spPr>
        <p:txBody>
          <a:bodyPr>
            <a:normAutofit fontScale="90000"/>
          </a:bodyPr>
          <a:lstStyle/>
          <a:p>
            <a:r>
              <a:rPr lang="en-US" dirty="0"/>
              <a:t>Proposed VOCA Regulations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651570060"/>
              </p:ext>
            </p:extLst>
          </p:nvPr>
        </p:nvGraphicFramePr>
        <p:xfrm>
          <a:off x="914400" y="1005840"/>
          <a:ext cx="7408862" cy="5334000"/>
        </p:xfrm>
        <a:graphic>
          <a:graphicData uri="http://schemas.openxmlformats.org/drawingml/2006/table">
            <a:tbl>
              <a:tblPr firstRow="1" bandRow="1">
                <a:tableStyleId>{21E4AEA4-8DFA-4A89-87EB-49C32662AFE0}</a:tableStyleId>
              </a:tblPr>
              <a:tblGrid>
                <a:gridCol w="3704431"/>
                <a:gridCol w="3704431"/>
              </a:tblGrid>
              <a:tr h="670560">
                <a:tc>
                  <a:txBody>
                    <a:bodyPr/>
                    <a:lstStyle/>
                    <a:p>
                      <a:pPr algn="ctr"/>
                      <a:r>
                        <a:rPr lang="en-US" dirty="0" smtClean="0"/>
                        <a:t>Proposed VOCA Regulations</a:t>
                      </a:r>
                      <a:endParaRPr lang="en-US" dirty="0"/>
                    </a:p>
                  </a:txBody>
                  <a:tcPr marL="82321" marR="8232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Proposed VOCA Program Regulations</a:t>
                      </a:r>
                      <a:endParaRPr lang="en-US" dirty="0"/>
                    </a:p>
                  </a:txBody>
                  <a:tcPr marL="82321" marR="82321"/>
                </a:tc>
              </a:tr>
              <a:tr h="370840">
                <a:tc>
                  <a:txBody>
                    <a:bodyPr/>
                    <a:lstStyle/>
                    <a:p>
                      <a:r>
                        <a:rPr lang="en-US" dirty="0" smtClean="0"/>
                        <a:t>Coordination Efforts:  Cannot be supported with VOCA funds</a:t>
                      </a:r>
                      <a:endParaRPr lang="en-US" dirty="0"/>
                    </a:p>
                  </a:txBody>
                  <a:tcPr marL="82321" marR="82321"/>
                </a:tc>
                <a:tc>
                  <a:txBody>
                    <a:bodyPr/>
                    <a:lstStyle/>
                    <a:p>
                      <a:r>
                        <a:rPr lang="en-US" dirty="0" smtClean="0"/>
                        <a:t>Coordination </a:t>
                      </a:r>
                      <a:r>
                        <a:rPr lang="en-US" baseline="0" dirty="0" smtClean="0"/>
                        <a:t>of Activities:  Activities that facilitate provision of direct services (crisis response teams, coor. of victim notification systems) can be supported by salaries/ benefits of VOCA funded staff</a:t>
                      </a:r>
                      <a:endParaRPr lang="en-US" dirty="0"/>
                    </a:p>
                  </a:txBody>
                  <a:tcPr marL="82321" marR="82321"/>
                </a:tc>
              </a:tr>
              <a:tr h="370840">
                <a:tc>
                  <a:txBody>
                    <a:bodyPr/>
                    <a:lstStyle/>
                    <a:p>
                      <a:endParaRPr lang="en-US" dirty="0"/>
                    </a:p>
                  </a:txBody>
                  <a:tcPr marL="82321" marR="82321"/>
                </a:tc>
                <a:tc>
                  <a:txBody>
                    <a:bodyPr/>
                    <a:lstStyle/>
                    <a:p>
                      <a:r>
                        <a:rPr lang="en-US" dirty="0" smtClean="0"/>
                        <a:t>Activities that support coordinated/comprehensive response to crime victims : serving</a:t>
                      </a:r>
                      <a:r>
                        <a:rPr lang="en-US" baseline="0" dirty="0" smtClean="0"/>
                        <a:t> on multi-disciplinary teams, victims of federal crime, participation on task forces/ committees to develop protocols, interagency agreements</a:t>
                      </a:r>
                      <a:endParaRPr lang="en-US" dirty="0"/>
                    </a:p>
                  </a:txBody>
                  <a:tcPr marL="82321" marR="82321"/>
                </a:tc>
              </a:tr>
              <a:tr h="370840">
                <a:tc>
                  <a:txBody>
                    <a:bodyPr/>
                    <a:lstStyle/>
                    <a:p>
                      <a:r>
                        <a:rPr lang="en-US" dirty="0" smtClean="0"/>
                        <a:t>Needs</a:t>
                      </a:r>
                      <a:r>
                        <a:rPr lang="en-US" baseline="0" dirty="0" smtClean="0"/>
                        <a:t> Assessments, Surveys, Evaluations, Studies:  Cannot be supported with VOCA funds</a:t>
                      </a:r>
                      <a:endParaRPr lang="en-US" dirty="0"/>
                    </a:p>
                  </a:txBody>
                  <a:tcPr marL="82321" marR="82321"/>
                </a:tc>
                <a:tc>
                  <a:txBody>
                    <a:bodyPr/>
                    <a:lstStyle/>
                    <a:p>
                      <a:r>
                        <a:rPr lang="en-US" dirty="0" smtClean="0"/>
                        <a:t>Project Evaluation:  Support evaluations of specific victim service projects</a:t>
                      </a:r>
                      <a:endParaRPr lang="en-US" dirty="0"/>
                    </a:p>
                  </a:txBody>
                  <a:tcPr marL="82321" marR="82321"/>
                </a:tc>
              </a:tr>
            </a:tbl>
          </a:graphicData>
        </a:graphic>
      </p:graphicFrame>
    </p:spTree>
    <p:extLst>
      <p:ext uri="{BB962C8B-B14F-4D97-AF65-F5344CB8AC3E}">
        <p14:creationId xmlns:p14="http://schemas.microsoft.com/office/powerpoint/2010/main" val="2125668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51562844"/>
              </p:ext>
            </p:extLst>
          </p:nvPr>
        </p:nvGraphicFramePr>
        <p:xfrm>
          <a:off x="381000" y="2674938"/>
          <a:ext cx="8458200" cy="3649662"/>
        </p:xfrm>
        <a:graphic>
          <a:graphicData uri="http://schemas.openxmlformats.org/drawingml/2006/table">
            <a:tbl>
              <a:tblPr firstRow="1" bandRow="1">
                <a:tableStyleId>{21E4AEA4-8DFA-4A89-87EB-49C32662AFE0}</a:tableStyleId>
              </a:tblPr>
              <a:tblGrid>
                <a:gridCol w="4002604"/>
                <a:gridCol w="4455596"/>
              </a:tblGrid>
              <a:tr h="909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Proposed VOCA Regulations</a:t>
                      </a:r>
                    </a:p>
                    <a:p>
                      <a:endParaRPr lang="en-US" dirty="0"/>
                    </a:p>
                  </a:txBody>
                  <a:tcPr marL="82321" marR="823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Proposed VOCA Program Regulations</a:t>
                      </a:r>
                    </a:p>
                    <a:p>
                      <a:endParaRPr lang="en-US" dirty="0"/>
                    </a:p>
                  </a:txBody>
                  <a:tcPr marL="82321" marR="82321"/>
                </a:tc>
              </a:tr>
              <a:tr h="1558745">
                <a:tc>
                  <a:txBody>
                    <a:bodyPr/>
                    <a:lstStyle/>
                    <a:p>
                      <a:endParaRPr lang="en-US" dirty="0"/>
                    </a:p>
                  </a:txBody>
                  <a:tcPr marL="82321" marR="82321"/>
                </a:tc>
                <a:tc>
                  <a:txBody>
                    <a:bodyPr/>
                    <a:lstStyle/>
                    <a:p>
                      <a:r>
                        <a:rPr lang="en-US" dirty="0" smtClean="0"/>
                        <a:t>Court Appointed Special Advocates (CASA) &amp; other similar volunteer training:</a:t>
                      </a:r>
                    </a:p>
                    <a:p>
                      <a:r>
                        <a:rPr lang="en-US" dirty="0" smtClean="0"/>
                        <a:t>Added providing instruction to CASA volunteers on how to be</a:t>
                      </a:r>
                      <a:r>
                        <a:rPr lang="en-US" baseline="0" dirty="0" smtClean="0"/>
                        <a:t> an advocate &amp; provide direct services</a:t>
                      </a:r>
                      <a:endParaRPr lang="en-US" dirty="0"/>
                    </a:p>
                  </a:txBody>
                  <a:tcPr marL="82321" marR="82321"/>
                </a:tc>
              </a:tr>
              <a:tr h="1181822">
                <a:tc>
                  <a:txBody>
                    <a:bodyPr/>
                    <a:lstStyle/>
                    <a:p>
                      <a:r>
                        <a:rPr lang="en-US" dirty="0" smtClean="0"/>
                        <a:t>Purchasing/Leasing</a:t>
                      </a:r>
                      <a:r>
                        <a:rPr lang="en-US" baseline="0" dirty="0" smtClean="0"/>
                        <a:t> Vehicles:  Allowable if such an expenditure is essential to delivering services to crime victims </a:t>
                      </a:r>
                      <a:endParaRPr lang="en-US" dirty="0"/>
                    </a:p>
                  </a:txBody>
                  <a:tcPr marL="82321" marR="82321"/>
                </a:tc>
                <a:tc>
                  <a:txBody>
                    <a:bodyPr/>
                    <a:lstStyle/>
                    <a:p>
                      <a:r>
                        <a:rPr lang="en-US" dirty="0" smtClean="0"/>
                        <a:t>Purchasing vehicles:  Not allowable</a:t>
                      </a:r>
                      <a:endParaRPr lang="en-US" dirty="0"/>
                    </a:p>
                  </a:txBody>
                  <a:tcPr marL="82321" marR="82321"/>
                </a:tc>
              </a:tr>
            </a:tbl>
          </a:graphicData>
        </a:graphic>
      </p:graphicFrame>
      <p:sp>
        <p:nvSpPr>
          <p:cNvPr id="2" name="Title 1"/>
          <p:cNvSpPr>
            <a:spLocks noGrp="1"/>
          </p:cNvSpPr>
          <p:nvPr>
            <p:ph type="title"/>
          </p:nvPr>
        </p:nvSpPr>
        <p:spPr/>
        <p:txBody>
          <a:bodyPr/>
          <a:lstStyle/>
          <a:p>
            <a:r>
              <a:rPr lang="en-US" dirty="0"/>
              <a:t>Proposed VOCA Regulations</a:t>
            </a:r>
          </a:p>
        </p:txBody>
      </p:sp>
    </p:spTree>
    <p:extLst>
      <p:ext uri="{BB962C8B-B14F-4D97-AF65-F5344CB8AC3E}">
        <p14:creationId xmlns:p14="http://schemas.microsoft.com/office/powerpoint/2010/main" val="3502811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000" dirty="0" smtClean="0"/>
              <a:t>Survey Results</a:t>
            </a:r>
            <a:endParaRPr lang="en-US" sz="6000" dirty="0"/>
          </a:p>
        </p:txBody>
      </p:sp>
      <p:sp>
        <p:nvSpPr>
          <p:cNvPr id="5" name="Subtitle 4"/>
          <p:cNvSpPr>
            <a:spLocks noGrp="1"/>
          </p:cNvSpPr>
          <p:nvPr>
            <p:ph type="subTitle" idx="1"/>
          </p:nvPr>
        </p:nvSpPr>
        <p:spPr/>
        <p:txBody>
          <a:bodyPr>
            <a:normAutofit/>
          </a:bodyPr>
          <a:lstStyle/>
          <a:p>
            <a:r>
              <a:rPr lang="en-US" sz="3600" dirty="0" smtClean="0"/>
              <a:t>What you told us</a:t>
            </a:r>
            <a:endParaRPr lang="en-US" sz="3600" dirty="0"/>
          </a:p>
        </p:txBody>
      </p:sp>
    </p:spTree>
    <p:extLst>
      <p:ext uri="{BB962C8B-B14F-4D97-AF65-F5344CB8AC3E}">
        <p14:creationId xmlns:p14="http://schemas.microsoft.com/office/powerpoint/2010/main" val="2004229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438400"/>
            <a:ext cx="7924800" cy="3687763"/>
          </a:xfrm>
        </p:spPr>
        <p:txBody>
          <a:bodyPr>
            <a:normAutofit fontScale="92500"/>
          </a:bodyPr>
          <a:lstStyle/>
          <a:p>
            <a:r>
              <a:rPr lang="en-US" dirty="0" smtClean="0"/>
              <a:t>Survey sent to:  </a:t>
            </a:r>
          </a:p>
          <a:p>
            <a:pPr lvl="1"/>
            <a:r>
              <a:rPr lang="en-US" dirty="0" smtClean="0"/>
              <a:t>Current Crime Victim Services (CVS) grantee project directors</a:t>
            </a:r>
          </a:p>
          <a:p>
            <a:pPr lvl="1"/>
            <a:r>
              <a:rPr lang="en-US" dirty="0" smtClean="0"/>
              <a:t>3 coalitions passed survey on to memberships</a:t>
            </a:r>
          </a:p>
          <a:p>
            <a:pPr lvl="1"/>
            <a:r>
              <a:rPr lang="en-US" dirty="0" smtClean="0"/>
              <a:t>DA Victim/Witness Directors &amp; Law Enforcement Coordinators</a:t>
            </a:r>
          </a:p>
          <a:p>
            <a:endParaRPr lang="en-US" dirty="0" smtClean="0"/>
          </a:p>
          <a:p>
            <a:r>
              <a:rPr lang="en-US" dirty="0" smtClean="0"/>
              <a:t>219 responses</a:t>
            </a:r>
          </a:p>
          <a:p>
            <a:pPr lvl="1"/>
            <a:r>
              <a:rPr lang="en-US" dirty="0" smtClean="0"/>
              <a:t>54% private non-profits &amp; 46% criminal justice system (government)</a:t>
            </a:r>
          </a:p>
          <a:p>
            <a:pPr lvl="1"/>
            <a:r>
              <a:rPr lang="en-US" dirty="0" smtClean="0"/>
              <a:t>Every judicial district represented</a:t>
            </a:r>
          </a:p>
          <a:p>
            <a:pPr lvl="1"/>
            <a:r>
              <a:rPr lang="en-US" dirty="0" smtClean="0"/>
              <a:t>72% current CVS grantees &amp; 28% not CVS grantees</a:t>
            </a:r>
          </a:p>
          <a:p>
            <a:endParaRPr lang="en-US" sz="1900" dirty="0" smtClean="0"/>
          </a:p>
        </p:txBody>
      </p:sp>
      <p:sp>
        <p:nvSpPr>
          <p:cNvPr id="2" name="Title 1"/>
          <p:cNvSpPr>
            <a:spLocks noGrp="1"/>
          </p:cNvSpPr>
          <p:nvPr>
            <p:ph type="title"/>
          </p:nvPr>
        </p:nvSpPr>
        <p:spPr/>
        <p:txBody>
          <a:bodyPr/>
          <a:lstStyle/>
          <a:p>
            <a:r>
              <a:rPr lang="en-US" dirty="0" smtClean="0"/>
              <a:t>Who, What, Where</a:t>
            </a:r>
            <a:endParaRPr lang="en-US" dirty="0"/>
          </a:p>
        </p:txBody>
      </p:sp>
    </p:spTree>
    <p:extLst>
      <p:ext uri="{BB962C8B-B14F-4D97-AF65-F5344CB8AC3E}">
        <p14:creationId xmlns:p14="http://schemas.microsoft.com/office/powerpoint/2010/main" val="22248517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1"/>
            <a:r>
              <a:rPr lang="en-US" dirty="0" smtClean="0"/>
              <a:t>Trauma Informed practices (interview-treatment)</a:t>
            </a:r>
          </a:p>
          <a:p>
            <a:pPr lvl="1"/>
            <a:endParaRPr lang="en-US" dirty="0" smtClean="0"/>
          </a:p>
          <a:p>
            <a:pPr lvl="1"/>
            <a:r>
              <a:rPr lang="en-US" dirty="0" smtClean="0"/>
              <a:t>Victim Rights Act (implementation - compliance)</a:t>
            </a:r>
          </a:p>
          <a:p>
            <a:pPr lvl="1"/>
            <a:endParaRPr lang="en-US" dirty="0" smtClean="0"/>
          </a:p>
          <a:p>
            <a:pPr lvl="1"/>
            <a:r>
              <a:rPr lang="en-US" dirty="0" smtClean="0"/>
              <a:t>Human Trafficking</a:t>
            </a:r>
          </a:p>
          <a:p>
            <a:pPr lvl="1"/>
            <a:endParaRPr lang="en-US" dirty="0" smtClean="0"/>
          </a:p>
          <a:p>
            <a:pPr lvl="1"/>
            <a:r>
              <a:rPr lang="en-US" dirty="0" smtClean="0"/>
              <a:t>Use of technology by DV perpetrators</a:t>
            </a:r>
          </a:p>
          <a:p>
            <a:pPr lvl="1"/>
            <a:endParaRPr lang="en-US" dirty="0" smtClean="0"/>
          </a:p>
          <a:p>
            <a:pPr lvl="1"/>
            <a:r>
              <a:rPr lang="en-US" dirty="0" smtClean="0"/>
              <a:t>Evidence based practices/program evaluation</a:t>
            </a:r>
          </a:p>
          <a:p>
            <a:pPr lvl="1"/>
            <a:endParaRPr lang="en-US" dirty="0" smtClean="0"/>
          </a:p>
          <a:p>
            <a:pPr lvl="1"/>
            <a:r>
              <a:rPr lang="en-US" dirty="0" smtClean="0"/>
              <a:t>New strategies in victim services</a:t>
            </a:r>
          </a:p>
        </p:txBody>
      </p:sp>
      <p:sp>
        <p:nvSpPr>
          <p:cNvPr id="2" name="Title 1"/>
          <p:cNvSpPr>
            <a:spLocks noGrp="1"/>
          </p:cNvSpPr>
          <p:nvPr>
            <p:ph type="title"/>
          </p:nvPr>
        </p:nvSpPr>
        <p:spPr/>
        <p:txBody>
          <a:bodyPr/>
          <a:lstStyle/>
          <a:p>
            <a:r>
              <a:rPr lang="en-US" dirty="0" smtClean="0"/>
              <a:t>Training Needs (Trends)</a:t>
            </a:r>
            <a:endParaRPr lang="en-US" dirty="0"/>
          </a:p>
        </p:txBody>
      </p:sp>
    </p:spTree>
    <p:extLst>
      <p:ext uri="{BB962C8B-B14F-4D97-AF65-F5344CB8AC3E}">
        <p14:creationId xmlns:p14="http://schemas.microsoft.com/office/powerpoint/2010/main" val="3451324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1"/>
            <a:r>
              <a:rPr lang="en-US" dirty="0"/>
              <a:t>Domestic Violence, Sexual Assault, Child Abuse</a:t>
            </a:r>
          </a:p>
          <a:p>
            <a:pPr lvl="1"/>
            <a:endParaRPr lang="en-US" dirty="0" smtClean="0"/>
          </a:p>
          <a:p>
            <a:pPr lvl="1"/>
            <a:r>
              <a:rPr lang="en-US" dirty="0" smtClean="0"/>
              <a:t>Victim </a:t>
            </a:r>
            <a:r>
              <a:rPr lang="en-US" dirty="0"/>
              <a:t>Assistance training (general &amp; specific)</a:t>
            </a:r>
          </a:p>
          <a:p>
            <a:pPr lvl="1"/>
            <a:endParaRPr lang="en-US" dirty="0" smtClean="0"/>
          </a:p>
          <a:p>
            <a:pPr lvl="1"/>
            <a:r>
              <a:rPr lang="en-US" dirty="0" smtClean="0"/>
              <a:t>Mental Health First </a:t>
            </a:r>
            <a:r>
              <a:rPr lang="en-US" dirty="0"/>
              <a:t>A</a:t>
            </a:r>
            <a:r>
              <a:rPr lang="en-US" dirty="0" smtClean="0"/>
              <a:t>id training</a:t>
            </a:r>
          </a:p>
          <a:p>
            <a:pPr lvl="1"/>
            <a:endParaRPr lang="en-US" dirty="0" smtClean="0"/>
          </a:p>
          <a:p>
            <a:pPr lvl="1"/>
            <a:r>
              <a:rPr lang="en-US" dirty="0" smtClean="0"/>
              <a:t>Clinical training for SANE nurses</a:t>
            </a:r>
          </a:p>
          <a:p>
            <a:pPr lvl="1"/>
            <a:endParaRPr lang="en-US" dirty="0" smtClean="0"/>
          </a:p>
          <a:p>
            <a:pPr lvl="1"/>
            <a:r>
              <a:rPr lang="en-US" dirty="0" smtClean="0"/>
              <a:t>Best practices for outreach to underserved populations</a:t>
            </a:r>
          </a:p>
          <a:p>
            <a:pPr lvl="1"/>
            <a:endParaRPr lang="en-US" dirty="0" smtClean="0"/>
          </a:p>
          <a:p>
            <a:pPr lvl="1"/>
            <a:r>
              <a:rPr lang="en-US" dirty="0" smtClean="0"/>
              <a:t>Legal wrap around services</a:t>
            </a:r>
          </a:p>
          <a:p>
            <a:pPr marL="457200" lvl="1" indent="0">
              <a:buNone/>
            </a:pPr>
            <a:endParaRPr lang="en-US" dirty="0"/>
          </a:p>
          <a:p>
            <a:pPr lvl="1"/>
            <a:endParaRPr lang="en-US" dirty="0"/>
          </a:p>
        </p:txBody>
      </p:sp>
      <p:sp>
        <p:nvSpPr>
          <p:cNvPr id="2" name="Title 1"/>
          <p:cNvSpPr>
            <a:spLocks noGrp="1"/>
          </p:cNvSpPr>
          <p:nvPr>
            <p:ph type="title"/>
          </p:nvPr>
        </p:nvSpPr>
        <p:spPr/>
        <p:txBody>
          <a:bodyPr/>
          <a:lstStyle/>
          <a:p>
            <a:r>
              <a:rPr lang="en-US" dirty="0" smtClean="0">
                <a:solidFill>
                  <a:schemeClr val="bg1"/>
                </a:solidFill>
              </a:rPr>
              <a:t>Training</a:t>
            </a:r>
            <a:r>
              <a:rPr lang="en-US" dirty="0" smtClean="0"/>
              <a:t> Needs (cont.)</a:t>
            </a:r>
            <a:endParaRPr lang="en-US" dirty="0"/>
          </a:p>
        </p:txBody>
      </p:sp>
    </p:spTree>
    <p:extLst>
      <p:ext uri="{BB962C8B-B14F-4D97-AF65-F5344CB8AC3E}">
        <p14:creationId xmlns:p14="http://schemas.microsoft.com/office/powerpoint/2010/main" val="681717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743200"/>
            <a:ext cx="5867400" cy="2514600"/>
          </a:xfrm>
        </p:spPr>
        <p:txBody>
          <a:bodyPr>
            <a:normAutofit fontScale="70000" lnSpcReduction="20000"/>
          </a:bodyPr>
          <a:lstStyle/>
          <a:p>
            <a:pPr marL="0" indent="0">
              <a:buNone/>
            </a:pPr>
            <a:r>
              <a:rPr lang="en-US" dirty="0" smtClean="0"/>
              <a:t>#1  Local, in-person, in our community</a:t>
            </a:r>
          </a:p>
          <a:p>
            <a:pPr marL="0" indent="0">
              <a:buNone/>
            </a:pPr>
            <a:endParaRPr lang="en-US" dirty="0" smtClean="0"/>
          </a:p>
          <a:p>
            <a:pPr marL="0" indent="0">
              <a:buNone/>
            </a:pPr>
            <a:r>
              <a:rPr lang="en-US" dirty="0" smtClean="0"/>
              <a:t>#2  Regional training</a:t>
            </a:r>
          </a:p>
          <a:p>
            <a:pPr marL="0" indent="0">
              <a:buNone/>
            </a:pPr>
            <a:endParaRPr lang="en-US" dirty="0" smtClean="0"/>
          </a:p>
          <a:p>
            <a:pPr marL="0" indent="0">
              <a:buNone/>
            </a:pPr>
            <a:r>
              <a:rPr lang="en-US" dirty="0" smtClean="0"/>
              <a:t>#3  Statewide conferences</a:t>
            </a:r>
          </a:p>
          <a:p>
            <a:pPr marL="0" indent="0">
              <a:buNone/>
            </a:pPr>
            <a:endParaRPr lang="en-US" dirty="0" smtClean="0"/>
          </a:p>
          <a:p>
            <a:pPr marL="0" indent="0">
              <a:buNone/>
            </a:pPr>
            <a:r>
              <a:rPr lang="en-US" dirty="0" smtClean="0"/>
              <a:t>#4  Webinars</a:t>
            </a:r>
          </a:p>
          <a:p>
            <a:pPr marL="0" indent="0">
              <a:buNone/>
            </a:pPr>
            <a:endParaRPr lang="en-US" dirty="0" smtClean="0"/>
          </a:p>
          <a:p>
            <a:pPr marL="0" indent="0">
              <a:buNone/>
            </a:pPr>
            <a:r>
              <a:rPr lang="en-US" dirty="0" smtClean="0"/>
              <a:t>#5  National conferences</a:t>
            </a:r>
            <a:endParaRPr lang="en-US" dirty="0"/>
          </a:p>
        </p:txBody>
      </p:sp>
      <p:sp>
        <p:nvSpPr>
          <p:cNvPr id="2" name="Title 1"/>
          <p:cNvSpPr>
            <a:spLocks noGrp="1"/>
          </p:cNvSpPr>
          <p:nvPr>
            <p:ph type="title"/>
          </p:nvPr>
        </p:nvSpPr>
        <p:spPr/>
        <p:txBody>
          <a:bodyPr>
            <a:normAutofit fontScale="90000"/>
          </a:bodyPr>
          <a:lstStyle/>
          <a:p>
            <a:r>
              <a:rPr lang="en-US" dirty="0" smtClean="0"/>
              <a:t>Preferred Methods of Receiving Training</a:t>
            </a:r>
            <a:endParaRPr lang="en-US" dirty="0"/>
          </a:p>
        </p:txBody>
      </p:sp>
    </p:spTree>
    <p:extLst>
      <p:ext uri="{BB962C8B-B14F-4D97-AF65-F5344CB8AC3E}">
        <p14:creationId xmlns:p14="http://schemas.microsoft.com/office/powerpoint/2010/main" val="2741397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743200"/>
            <a:ext cx="7408333" cy="3124200"/>
          </a:xfrm>
        </p:spPr>
        <p:txBody>
          <a:bodyPr>
            <a:normAutofit fontScale="70000" lnSpcReduction="20000"/>
          </a:bodyPr>
          <a:lstStyle/>
          <a:p>
            <a:r>
              <a:rPr lang="en-US" dirty="0" smtClean="0"/>
              <a:t>Housing (shelter, transitional, permanent)</a:t>
            </a:r>
          </a:p>
          <a:p>
            <a:endParaRPr lang="en-US" dirty="0" smtClean="0"/>
          </a:p>
          <a:p>
            <a:r>
              <a:rPr lang="en-US" dirty="0" smtClean="0"/>
              <a:t>Legal services – advocacy &amp; civil legal services</a:t>
            </a:r>
          </a:p>
          <a:p>
            <a:endParaRPr lang="en-US" dirty="0" smtClean="0"/>
          </a:p>
          <a:p>
            <a:r>
              <a:rPr lang="en-US" dirty="0" smtClean="0"/>
              <a:t>Emergency Financial Services</a:t>
            </a:r>
          </a:p>
          <a:p>
            <a:endParaRPr lang="en-US" dirty="0" smtClean="0"/>
          </a:p>
          <a:p>
            <a:r>
              <a:rPr lang="en-US" dirty="0" smtClean="0"/>
              <a:t>Sexual assault response services for children</a:t>
            </a:r>
          </a:p>
          <a:p>
            <a:endParaRPr lang="en-US" dirty="0" smtClean="0"/>
          </a:p>
          <a:p>
            <a:r>
              <a:rPr lang="en-US" dirty="0" smtClean="0"/>
              <a:t>Mental health services (trauma informed)</a:t>
            </a:r>
          </a:p>
          <a:p>
            <a:endParaRPr lang="en-US" dirty="0" smtClean="0"/>
          </a:p>
          <a:p>
            <a:r>
              <a:rPr lang="en-US" dirty="0" smtClean="0"/>
              <a:t>Language services</a:t>
            </a:r>
          </a:p>
          <a:p>
            <a:pPr marL="0" indent="0">
              <a:buNone/>
            </a:pPr>
            <a:endParaRPr lang="en-US" dirty="0"/>
          </a:p>
        </p:txBody>
      </p:sp>
      <p:sp>
        <p:nvSpPr>
          <p:cNvPr id="2" name="Title 1"/>
          <p:cNvSpPr>
            <a:spLocks noGrp="1"/>
          </p:cNvSpPr>
          <p:nvPr>
            <p:ph type="title"/>
          </p:nvPr>
        </p:nvSpPr>
        <p:spPr/>
        <p:txBody>
          <a:bodyPr/>
          <a:lstStyle/>
          <a:p>
            <a:r>
              <a:rPr lang="en-US" dirty="0" smtClean="0"/>
              <a:t>Service Delivery Needs</a:t>
            </a:r>
            <a:endParaRPr lang="en-US" dirty="0"/>
          </a:p>
        </p:txBody>
      </p:sp>
    </p:spTree>
    <p:extLst>
      <p:ext uri="{BB962C8B-B14F-4D97-AF65-F5344CB8AC3E}">
        <p14:creationId xmlns:p14="http://schemas.microsoft.com/office/powerpoint/2010/main" val="18401513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Services not available in many areas </a:t>
            </a:r>
          </a:p>
          <a:p>
            <a:r>
              <a:rPr lang="en-US" dirty="0" smtClean="0"/>
              <a:t>(legal, housing, trafficking)</a:t>
            </a:r>
          </a:p>
          <a:p>
            <a:endParaRPr lang="en-US" dirty="0" smtClean="0"/>
          </a:p>
          <a:p>
            <a:r>
              <a:rPr lang="en-US" dirty="0" smtClean="0"/>
              <a:t>Shortage of housing options </a:t>
            </a:r>
          </a:p>
          <a:p>
            <a:r>
              <a:rPr lang="en-US" dirty="0" smtClean="0"/>
              <a:t>(shelter – no room/longer term- limited options)</a:t>
            </a:r>
          </a:p>
          <a:p>
            <a:endParaRPr lang="en-US" dirty="0" smtClean="0"/>
          </a:p>
          <a:p>
            <a:r>
              <a:rPr lang="en-US" dirty="0" smtClean="0"/>
              <a:t>Limited agencies that provide legal services &amp; long wait to get legal services</a:t>
            </a:r>
          </a:p>
          <a:p>
            <a:endParaRPr lang="en-US" dirty="0" smtClean="0"/>
          </a:p>
          <a:p>
            <a:r>
              <a:rPr lang="en-US" dirty="0" smtClean="0"/>
              <a:t>Limited medical/SANE exams for children </a:t>
            </a:r>
          </a:p>
          <a:p>
            <a:r>
              <a:rPr lang="en-US" dirty="0" smtClean="0"/>
              <a:t>(not all programs will provide exams for children)</a:t>
            </a:r>
            <a:endParaRPr lang="en-US" dirty="0"/>
          </a:p>
        </p:txBody>
      </p:sp>
      <p:sp>
        <p:nvSpPr>
          <p:cNvPr id="2" name="Title 1"/>
          <p:cNvSpPr>
            <a:spLocks noGrp="1"/>
          </p:cNvSpPr>
          <p:nvPr>
            <p:ph type="title"/>
          </p:nvPr>
        </p:nvSpPr>
        <p:spPr/>
        <p:txBody>
          <a:bodyPr>
            <a:normAutofit fontScale="90000"/>
          </a:bodyPr>
          <a:lstStyle/>
          <a:p>
            <a:r>
              <a:rPr lang="en-US" dirty="0" smtClean="0"/>
              <a:t>How are needed services determined</a:t>
            </a:r>
            <a:endParaRPr lang="en-US" dirty="0"/>
          </a:p>
        </p:txBody>
      </p:sp>
    </p:spTree>
    <p:extLst>
      <p:ext uri="{BB962C8B-B14F-4D97-AF65-F5344CB8AC3E}">
        <p14:creationId xmlns:p14="http://schemas.microsoft.com/office/powerpoint/2010/main" val="2569992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362200"/>
            <a:ext cx="7619999" cy="4114800"/>
          </a:xfrm>
        </p:spPr>
        <p:txBody>
          <a:bodyPr>
            <a:normAutofit lnSpcReduction="10000"/>
          </a:bodyPr>
          <a:lstStyle/>
          <a:p>
            <a:r>
              <a:rPr lang="en-US" dirty="0" smtClean="0"/>
              <a:t>The Victims of Crime Act (VOCA) Victims Fund was  established in 1984</a:t>
            </a:r>
          </a:p>
          <a:p>
            <a:pPr lvl="1"/>
            <a:r>
              <a:rPr lang="en-US" dirty="0" smtClean="0"/>
              <a:t>Funds come from fines and monetary penalties paid by </a:t>
            </a:r>
            <a:r>
              <a:rPr lang="en-US" u="sng" dirty="0" smtClean="0"/>
              <a:t>federal</a:t>
            </a:r>
            <a:r>
              <a:rPr lang="en-US" dirty="0" smtClean="0"/>
              <a:t> criminal offenders</a:t>
            </a:r>
          </a:p>
          <a:p>
            <a:pPr lvl="1"/>
            <a:r>
              <a:rPr lang="en-US" dirty="0" smtClean="0"/>
              <a:t>No tax dollars are used to fund VOCA</a:t>
            </a:r>
            <a:br>
              <a:rPr lang="en-US" dirty="0" smtClean="0"/>
            </a:br>
            <a:endParaRPr lang="en-US" dirty="0" smtClean="0"/>
          </a:p>
          <a:p>
            <a:r>
              <a:rPr lang="en-US" dirty="0" smtClean="0"/>
              <a:t>The amount in the fund has increased significantly in recent years</a:t>
            </a:r>
            <a:br>
              <a:rPr lang="en-US" dirty="0" smtClean="0"/>
            </a:br>
            <a:endParaRPr lang="en-US" dirty="0" smtClean="0"/>
          </a:p>
          <a:p>
            <a:r>
              <a:rPr lang="en-US" dirty="0"/>
              <a:t>Congress </a:t>
            </a:r>
            <a:r>
              <a:rPr lang="en-US" dirty="0" smtClean="0"/>
              <a:t>increased the VOCA cap from </a:t>
            </a:r>
            <a:r>
              <a:rPr lang="en-US" b="1" dirty="0"/>
              <a:t>$745 million </a:t>
            </a:r>
            <a:r>
              <a:rPr lang="en-US" dirty="0"/>
              <a:t>to </a:t>
            </a:r>
            <a:r>
              <a:rPr lang="en-US" b="1" dirty="0"/>
              <a:t>$2.3 </a:t>
            </a:r>
            <a:r>
              <a:rPr lang="en-US" b="1" dirty="0" smtClean="0"/>
              <a:t>billion </a:t>
            </a:r>
            <a:r>
              <a:rPr lang="en-US" dirty="0" smtClean="0"/>
              <a:t>(more than tripled)</a:t>
            </a:r>
          </a:p>
          <a:p>
            <a:endParaRPr lang="en-US" dirty="0"/>
          </a:p>
        </p:txBody>
      </p:sp>
      <p:sp>
        <p:nvSpPr>
          <p:cNvPr id="2" name="Title 1"/>
          <p:cNvSpPr>
            <a:spLocks noGrp="1"/>
          </p:cNvSpPr>
          <p:nvPr>
            <p:ph type="title"/>
          </p:nvPr>
        </p:nvSpPr>
        <p:spPr/>
        <p:txBody>
          <a:bodyPr>
            <a:normAutofit fontScale="90000"/>
          </a:bodyPr>
          <a:lstStyle/>
          <a:p>
            <a:r>
              <a:rPr lang="en-US" dirty="0" smtClean="0"/>
              <a:t>Where do these funds come from?</a:t>
            </a:r>
            <a:endParaRPr lang="en-US" dirty="0"/>
          </a:p>
        </p:txBody>
      </p:sp>
    </p:spTree>
    <p:extLst>
      <p:ext uri="{BB962C8B-B14F-4D97-AF65-F5344CB8AC3E}">
        <p14:creationId xmlns:p14="http://schemas.microsoft.com/office/powerpoint/2010/main" val="3809075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Victim/Survivors Groups </a:t>
            </a:r>
            <a:br>
              <a:rPr lang="en-US" sz="3600" dirty="0" smtClean="0"/>
            </a:br>
            <a:r>
              <a:rPr lang="en-US" sz="3600" dirty="0" smtClean="0"/>
              <a:t>&amp; Highest Need</a:t>
            </a:r>
            <a:endParaRPr lang="en-US" sz="3600" dirty="0"/>
          </a:p>
        </p:txBody>
      </p:sp>
      <p:graphicFrame>
        <p:nvGraphicFramePr>
          <p:cNvPr id="4" name="Diagram 3"/>
          <p:cNvGraphicFramePr/>
          <p:nvPr>
            <p:extLst>
              <p:ext uri="{D42A27DB-BD31-4B8C-83A1-F6EECF244321}">
                <p14:modId xmlns:p14="http://schemas.microsoft.com/office/powerpoint/2010/main" val="2381083075"/>
              </p:ext>
            </p:extLst>
          </p:nvPr>
        </p:nvGraphicFramePr>
        <p:xfrm>
          <a:off x="1524000" y="2438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3338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514600"/>
            <a:ext cx="6781800" cy="3962400"/>
          </a:xfrm>
        </p:spPr>
        <p:txBody>
          <a:bodyPr>
            <a:normAutofit fontScale="92500" lnSpcReduction="20000"/>
          </a:bodyPr>
          <a:lstStyle/>
          <a:p>
            <a:r>
              <a:rPr lang="en-US" dirty="0" smtClean="0"/>
              <a:t>Domestic Violence</a:t>
            </a:r>
          </a:p>
          <a:p>
            <a:pPr lvl="1">
              <a:buFont typeface="Wingdings" panose="05000000000000000000" pitchFamily="2" charset="2"/>
              <a:buChar char="Ø"/>
            </a:pPr>
            <a:r>
              <a:rPr lang="en-US" dirty="0" smtClean="0"/>
              <a:t>So many cases</a:t>
            </a:r>
          </a:p>
          <a:p>
            <a:endParaRPr lang="en-US" dirty="0" smtClean="0"/>
          </a:p>
          <a:p>
            <a:r>
              <a:rPr lang="en-US" dirty="0" smtClean="0"/>
              <a:t>Sexual Assault</a:t>
            </a:r>
          </a:p>
          <a:p>
            <a:pPr lvl="1">
              <a:buFont typeface="Wingdings" panose="05000000000000000000" pitchFamily="2" charset="2"/>
              <a:buChar char="Ø"/>
            </a:pPr>
            <a:r>
              <a:rPr lang="en-US" dirty="0" smtClean="0"/>
              <a:t>Under-reported crime</a:t>
            </a:r>
          </a:p>
          <a:p>
            <a:endParaRPr lang="en-US" dirty="0" smtClean="0"/>
          </a:p>
          <a:p>
            <a:r>
              <a:rPr lang="en-US" dirty="0" smtClean="0"/>
              <a:t>Child abuse</a:t>
            </a:r>
          </a:p>
          <a:p>
            <a:pPr lvl="1">
              <a:buFont typeface="Wingdings" panose="05000000000000000000" pitchFamily="2" charset="2"/>
              <a:buChar char="Ø"/>
            </a:pPr>
            <a:r>
              <a:rPr lang="en-US" dirty="0" smtClean="0"/>
              <a:t>Most at risk</a:t>
            </a:r>
          </a:p>
          <a:p>
            <a:pPr lvl="1">
              <a:buFont typeface="Wingdings" panose="05000000000000000000" pitchFamily="2" charset="2"/>
              <a:buChar char="Ø"/>
            </a:pPr>
            <a:r>
              <a:rPr lang="en-US" dirty="0" smtClean="0"/>
              <a:t>Greatest challenges getting services</a:t>
            </a:r>
          </a:p>
          <a:p>
            <a:endParaRPr lang="en-US" dirty="0" smtClean="0"/>
          </a:p>
          <a:p>
            <a:r>
              <a:rPr lang="en-US" dirty="0" smtClean="0"/>
              <a:t>Human Trafficking</a:t>
            </a:r>
          </a:p>
          <a:p>
            <a:pPr lvl="1">
              <a:buFont typeface="Wingdings" panose="05000000000000000000" pitchFamily="2" charset="2"/>
              <a:buChar char="Ø"/>
            </a:pPr>
            <a:r>
              <a:rPr lang="en-US" dirty="0" smtClean="0"/>
              <a:t>Not enough community awareness</a:t>
            </a:r>
            <a:endParaRPr lang="en-US" dirty="0"/>
          </a:p>
        </p:txBody>
      </p:sp>
      <p:sp>
        <p:nvSpPr>
          <p:cNvPr id="2" name="Title 1"/>
          <p:cNvSpPr>
            <a:spLocks noGrp="1"/>
          </p:cNvSpPr>
          <p:nvPr>
            <p:ph type="title"/>
          </p:nvPr>
        </p:nvSpPr>
        <p:spPr/>
        <p:txBody>
          <a:bodyPr/>
          <a:lstStyle/>
          <a:p>
            <a:r>
              <a:rPr lang="en-US" dirty="0" smtClean="0"/>
              <a:t>Why?</a:t>
            </a:r>
            <a:endParaRPr lang="en-US" dirty="0"/>
          </a:p>
        </p:txBody>
      </p:sp>
    </p:spTree>
    <p:extLst>
      <p:ext uri="{BB962C8B-B14F-4D97-AF65-F5344CB8AC3E}">
        <p14:creationId xmlns:p14="http://schemas.microsoft.com/office/powerpoint/2010/main" val="21051628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One-time Needs</a:t>
            </a:r>
            <a:endParaRPr lang="en-US" dirty="0"/>
          </a:p>
        </p:txBody>
      </p:sp>
      <p:graphicFrame>
        <p:nvGraphicFramePr>
          <p:cNvPr id="5" name="Diagram 4"/>
          <p:cNvGraphicFramePr/>
          <p:nvPr>
            <p:extLst>
              <p:ext uri="{D42A27DB-BD31-4B8C-83A1-F6EECF244321}">
                <p14:modId xmlns:p14="http://schemas.microsoft.com/office/powerpoint/2010/main" val="3676471359"/>
              </p:ext>
            </p:extLst>
          </p:nvPr>
        </p:nvGraphicFramePr>
        <p:xfrm>
          <a:off x="1600200" y="2590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54023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mtrujillo\AppData\Local\Microsoft\Windows\Temporary Internet Files\Content.IE5\E6FP3KZ4\Colorado%20flag-XXL-anim[1].gif"/>
          <p:cNvPicPr>
            <a:picLocks noChangeAspect="1" noChangeArrowheads="1" noCrop="1"/>
          </p:cNvPicPr>
          <p:nvPr/>
        </p:nvPicPr>
        <p:blipFill>
          <a:blip r:embed="rId2">
            <a:clrChange>
              <a:clrFrom>
                <a:srgbClr val="000000">
                  <a:alpha val="0"/>
                </a:srgbClr>
              </a:clrFrom>
              <a:clrTo>
                <a:srgbClr val="000000">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1447800" y="2118374"/>
            <a:ext cx="6781800" cy="46729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Statewide Needs</a:t>
            </a:r>
            <a:endParaRPr lang="en-US" dirty="0"/>
          </a:p>
        </p:txBody>
      </p:sp>
      <p:graphicFrame>
        <p:nvGraphicFramePr>
          <p:cNvPr id="5" name="Diagram 4"/>
          <p:cNvGraphicFramePr/>
          <p:nvPr>
            <p:extLst>
              <p:ext uri="{D42A27DB-BD31-4B8C-83A1-F6EECF244321}">
                <p14:modId xmlns:p14="http://schemas.microsoft.com/office/powerpoint/2010/main" val="2755365445"/>
              </p:ext>
            </p:extLst>
          </p:nvPr>
        </p:nvGraphicFramePr>
        <p:xfrm>
          <a:off x="1676400" y="2590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51445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Needs</a:t>
            </a:r>
            <a:endParaRPr lang="en-US" dirty="0"/>
          </a:p>
        </p:txBody>
      </p:sp>
      <p:graphicFrame>
        <p:nvGraphicFramePr>
          <p:cNvPr id="5" name="Diagram 4"/>
          <p:cNvGraphicFramePr/>
          <p:nvPr>
            <p:extLst>
              <p:ext uri="{D42A27DB-BD31-4B8C-83A1-F6EECF244321}">
                <p14:modId xmlns:p14="http://schemas.microsoft.com/office/powerpoint/2010/main" val="1474319839"/>
              </p:ext>
            </p:extLst>
          </p:nvPr>
        </p:nvGraphicFramePr>
        <p:xfrm>
          <a:off x="1524000" y="2286000"/>
          <a:ext cx="6400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4159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mj-lt"/>
              <a:buAutoNum type="arabicPeriod"/>
            </a:pPr>
            <a:r>
              <a:rPr lang="en-US" dirty="0" smtClean="0"/>
              <a:t>Expand the current services that my agency provides</a:t>
            </a:r>
          </a:p>
          <a:p>
            <a:pPr marL="457200" indent="-457200">
              <a:buFont typeface="+mj-lt"/>
              <a:buAutoNum type="arabicPeriod"/>
            </a:pPr>
            <a:endParaRPr lang="en-US" dirty="0"/>
          </a:p>
          <a:p>
            <a:pPr marL="457200" indent="-457200">
              <a:buFont typeface="+mj-lt"/>
              <a:buAutoNum type="arabicPeriod"/>
            </a:pPr>
            <a:r>
              <a:rPr lang="en-US" dirty="0" smtClean="0"/>
              <a:t>Expand outreach services to underserved populations</a:t>
            </a:r>
          </a:p>
          <a:p>
            <a:pPr marL="457200" indent="-457200">
              <a:buFont typeface="+mj-lt"/>
              <a:buAutoNum type="arabicPeriod"/>
            </a:pPr>
            <a:endParaRPr lang="en-US" dirty="0"/>
          </a:p>
          <a:p>
            <a:pPr marL="457200" indent="-457200">
              <a:buFont typeface="+mj-lt"/>
              <a:buAutoNum type="arabicPeriod"/>
            </a:pPr>
            <a:r>
              <a:rPr lang="en-US" dirty="0" smtClean="0"/>
              <a:t>Offer new services that my agency does not currently provide</a:t>
            </a:r>
            <a:endParaRPr lang="en-US" dirty="0"/>
          </a:p>
        </p:txBody>
      </p:sp>
      <p:sp>
        <p:nvSpPr>
          <p:cNvPr id="2" name="Title 1"/>
          <p:cNvSpPr>
            <a:spLocks noGrp="1"/>
          </p:cNvSpPr>
          <p:nvPr>
            <p:ph type="title"/>
          </p:nvPr>
        </p:nvSpPr>
        <p:spPr/>
        <p:txBody>
          <a:bodyPr/>
          <a:lstStyle/>
          <a:p>
            <a:r>
              <a:rPr lang="en-US" dirty="0" smtClean="0"/>
              <a:t>Greatest Agency Needs</a:t>
            </a:r>
            <a:endParaRPr lang="en-US" dirty="0"/>
          </a:p>
        </p:txBody>
      </p:sp>
    </p:spTree>
    <p:extLst>
      <p:ext uri="{BB962C8B-B14F-4D97-AF65-F5344CB8AC3E}">
        <p14:creationId xmlns:p14="http://schemas.microsoft.com/office/powerpoint/2010/main" val="17386484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267" y="2514600"/>
            <a:ext cx="7408333" cy="3962399"/>
          </a:xfrm>
        </p:spPr>
        <p:txBody>
          <a:bodyPr>
            <a:normAutofit fontScale="92500" lnSpcReduction="10000"/>
          </a:bodyPr>
          <a:lstStyle/>
          <a:p>
            <a:r>
              <a:rPr lang="en-US" dirty="0" smtClean="0"/>
              <a:t>Increase staff</a:t>
            </a:r>
          </a:p>
          <a:p>
            <a:r>
              <a:rPr lang="en-US" dirty="0" smtClean="0"/>
              <a:t>Better salaries/benefits</a:t>
            </a:r>
          </a:p>
          <a:p>
            <a:r>
              <a:rPr lang="en-US" dirty="0" smtClean="0"/>
              <a:t>Legal Services</a:t>
            </a:r>
          </a:p>
          <a:p>
            <a:r>
              <a:rPr lang="en-US" dirty="0" smtClean="0"/>
              <a:t>Housing</a:t>
            </a:r>
          </a:p>
          <a:p>
            <a:r>
              <a:rPr lang="en-US" dirty="0" smtClean="0"/>
              <a:t>Training</a:t>
            </a:r>
          </a:p>
          <a:p>
            <a:r>
              <a:rPr lang="en-US" dirty="0" smtClean="0"/>
              <a:t>SART development/services </a:t>
            </a:r>
          </a:p>
          <a:p>
            <a:r>
              <a:rPr lang="en-US" dirty="0" smtClean="0"/>
              <a:t>SANE services</a:t>
            </a:r>
          </a:p>
          <a:p>
            <a:r>
              <a:rPr lang="en-US" dirty="0" smtClean="0"/>
              <a:t>Emergency funds (child care, transportation, housing, incidentals)</a:t>
            </a:r>
          </a:p>
          <a:p>
            <a:r>
              <a:rPr lang="en-US" dirty="0" smtClean="0"/>
              <a:t>Services for trafficked victims &amp; high risk youth</a:t>
            </a:r>
          </a:p>
        </p:txBody>
      </p:sp>
      <p:sp>
        <p:nvSpPr>
          <p:cNvPr id="2" name="Title 1"/>
          <p:cNvSpPr>
            <a:spLocks noGrp="1"/>
          </p:cNvSpPr>
          <p:nvPr>
            <p:ph type="title"/>
          </p:nvPr>
        </p:nvSpPr>
        <p:spPr>
          <a:xfrm>
            <a:off x="457200" y="381000"/>
            <a:ext cx="8229600" cy="1143000"/>
          </a:xfrm>
        </p:spPr>
        <p:txBody>
          <a:bodyPr>
            <a:noAutofit/>
          </a:bodyPr>
          <a:lstStyle/>
          <a:p>
            <a:r>
              <a:rPr lang="en-US" sz="2800" b="1" dirty="0" smtClean="0"/>
              <a:t>How could an increase in funding be used to address the identified gaps/needs of your agency &amp; community?</a:t>
            </a:r>
            <a:endParaRPr lang="en-US" sz="2800" b="1" dirty="0"/>
          </a:p>
        </p:txBody>
      </p:sp>
    </p:spTree>
    <p:extLst>
      <p:ext uri="{BB962C8B-B14F-4D97-AF65-F5344CB8AC3E}">
        <p14:creationId xmlns:p14="http://schemas.microsoft.com/office/powerpoint/2010/main" val="13433336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509933" cy="4267200"/>
          </a:xfrm>
        </p:spPr>
        <p:txBody>
          <a:bodyPr>
            <a:normAutofit lnSpcReduction="10000"/>
          </a:bodyPr>
          <a:lstStyle/>
          <a:p>
            <a:pPr>
              <a:spcBef>
                <a:spcPts val="0"/>
              </a:spcBef>
              <a:buFont typeface="Wingdings" panose="05000000000000000000" pitchFamily="2" charset="2"/>
              <a:buChar char="Ø"/>
            </a:pPr>
            <a:r>
              <a:rPr lang="en-US" dirty="0" smtClean="0"/>
              <a:t>Update technology &amp; databases</a:t>
            </a:r>
            <a:br>
              <a:rPr lang="en-US" dirty="0" smtClean="0"/>
            </a:br>
            <a:endParaRPr lang="en-US" dirty="0" smtClean="0"/>
          </a:p>
          <a:p>
            <a:pPr>
              <a:spcBef>
                <a:spcPts val="0"/>
              </a:spcBef>
              <a:buFont typeface="Wingdings" panose="05000000000000000000" pitchFamily="2" charset="2"/>
              <a:buChar char="Ø"/>
            </a:pPr>
            <a:r>
              <a:rPr lang="en-US" dirty="0" smtClean="0"/>
              <a:t>Training</a:t>
            </a:r>
            <a:br>
              <a:rPr lang="en-US" dirty="0" smtClean="0"/>
            </a:br>
            <a:endParaRPr lang="en-US" dirty="0" smtClean="0"/>
          </a:p>
          <a:p>
            <a:pPr>
              <a:spcBef>
                <a:spcPts val="0"/>
              </a:spcBef>
              <a:buFont typeface="Wingdings" panose="05000000000000000000" pitchFamily="2" charset="2"/>
              <a:buChar char="Ø"/>
            </a:pPr>
            <a:r>
              <a:rPr lang="en-US" dirty="0" smtClean="0"/>
              <a:t>Increase safety (ADA, cameras, shelter repairs, security system)</a:t>
            </a:r>
            <a:br>
              <a:rPr lang="en-US" dirty="0" smtClean="0"/>
            </a:br>
            <a:endParaRPr lang="en-US" dirty="0" smtClean="0"/>
          </a:p>
          <a:p>
            <a:pPr>
              <a:spcBef>
                <a:spcPts val="0"/>
              </a:spcBef>
              <a:buFont typeface="Wingdings" panose="05000000000000000000" pitchFamily="2" charset="2"/>
              <a:buChar char="Ø"/>
            </a:pPr>
            <a:r>
              <a:rPr lang="en-US" dirty="0" smtClean="0"/>
              <a:t>Develop/update best practice manuals/toolkits</a:t>
            </a:r>
            <a:br>
              <a:rPr lang="en-US" dirty="0" smtClean="0"/>
            </a:br>
            <a:endParaRPr lang="en-US" dirty="0" smtClean="0"/>
          </a:p>
          <a:p>
            <a:pPr>
              <a:spcBef>
                <a:spcPts val="0"/>
              </a:spcBef>
              <a:buFont typeface="Wingdings" panose="05000000000000000000" pitchFamily="2" charset="2"/>
              <a:buChar char="Ø"/>
            </a:pPr>
            <a:r>
              <a:rPr lang="en-US" dirty="0" smtClean="0"/>
              <a:t>Human Trafficking awareness</a:t>
            </a:r>
            <a:br>
              <a:rPr lang="en-US" dirty="0" smtClean="0"/>
            </a:br>
            <a:endParaRPr lang="en-US" dirty="0" smtClean="0"/>
          </a:p>
          <a:p>
            <a:pPr>
              <a:spcBef>
                <a:spcPts val="0"/>
              </a:spcBef>
              <a:buFont typeface="Wingdings" panose="05000000000000000000" pitchFamily="2" charset="2"/>
              <a:buChar char="Ø"/>
            </a:pPr>
            <a:r>
              <a:rPr lang="en-US" dirty="0" smtClean="0"/>
              <a:t>Outreach materials</a:t>
            </a:r>
          </a:p>
          <a:p>
            <a:endParaRPr lang="en-US" dirty="0"/>
          </a:p>
        </p:txBody>
      </p:sp>
      <p:sp>
        <p:nvSpPr>
          <p:cNvPr id="2" name="Title 1"/>
          <p:cNvSpPr>
            <a:spLocks noGrp="1"/>
          </p:cNvSpPr>
          <p:nvPr>
            <p:ph type="title"/>
          </p:nvPr>
        </p:nvSpPr>
        <p:spPr>
          <a:xfrm>
            <a:off x="381000" y="338328"/>
            <a:ext cx="8458200" cy="1252728"/>
          </a:xfrm>
        </p:spPr>
        <p:txBody>
          <a:bodyPr>
            <a:noAutofit/>
          </a:bodyPr>
          <a:lstStyle/>
          <a:p>
            <a:r>
              <a:rPr lang="en-US" sz="2800" b="1" dirty="0" smtClean="0"/>
              <a:t>If your agency had access to one-time/non-reoccurring funding, how would your agency use the funding?</a:t>
            </a:r>
            <a:endParaRPr lang="en-US" sz="2800" b="1" dirty="0"/>
          </a:p>
        </p:txBody>
      </p:sp>
    </p:spTree>
    <p:extLst>
      <p:ext uri="{BB962C8B-B14F-4D97-AF65-F5344CB8AC3E}">
        <p14:creationId xmlns:p14="http://schemas.microsoft.com/office/powerpoint/2010/main" val="39809506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362200"/>
            <a:ext cx="7086600" cy="4343400"/>
          </a:xfrm>
        </p:spPr>
        <p:txBody>
          <a:bodyPr>
            <a:normAutofit fontScale="92500" lnSpcReduction="10000"/>
          </a:bodyPr>
          <a:lstStyle/>
          <a:p>
            <a:pPr>
              <a:spcBef>
                <a:spcPts val="0"/>
              </a:spcBef>
              <a:buFont typeface="Wingdings" panose="05000000000000000000" pitchFamily="2" charset="2"/>
              <a:buChar char="Ø"/>
            </a:pPr>
            <a:r>
              <a:rPr lang="en-US" dirty="0" smtClean="0"/>
              <a:t>Office equipment</a:t>
            </a:r>
            <a:br>
              <a:rPr lang="en-US" dirty="0" smtClean="0"/>
            </a:br>
            <a:endParaRPr lang="en-US" dirty="0" smtClean="0"/>
          </a:p>
          <a:p>
            <a:pPr>
              <a:spcBef>
                <a:spcPts val="0"/>
              </a:spcBef>
              <a:buFont typeface="Wingdings" panose="05000000000000000000" pitchFamily="2" charset="2"/>
              <a:buChar char="Ø"/>
            </a:pPr>
            <a:r>
              <a:rPr lang="en-US" dirty="0" smtClean="0"/>
              <a:t>Brochures, written material for victims, etc.</a:t>
            </a:r>
            <a:br>
              <a:rPr lang="en-US" dirty="0" smtClean="0"/>
            </a:br>
            <a:endParaRPr lang="en-US" dirty="0" smtClean="0"/>
          </a:p>
          <a:p>
            <a:pPr>
              <a:spcBef>
                <a:spcPts val="0"/>
              </a:spcBef>
              <a:buFont typeface="Wingdings" panose="05000000000000000000" pitchFamily="2" charset="2"/>
              <a:buChar char="Ø"/>
            </a:pPr>
            <a:r>
              <a:rPr lang="en-US" dirty="0" smtClean="0"/>
              <a:t>Expansion of office/interview rooms</a:t>
            </a:r>
            <a:br>
              <a:rPr lang="en-US" dirty="0" smtClean="0"/>
            </a:br>
            <a:endParaRPr lang="en-US" dirty="0" smtClean="0"/>
          </a:p>
          <a:p>
            <a:pPr>
              <a:spcBef>
                <a:spcPts val="0"/>
              </a:spcBef>
              <a:buFont typeface="Wingdings" panose="05000000000000000000" pitchFamily="2" charset="2"/>
              <a:buChar char="Ø"/>
            </a:pPr>
            <a:r>
              <a:rPr lang="en-US" dirty="0" smtClean="0"/>
              <a:t>Satellite offices</a:t>
            </a:r>
            <a:br>
              <a:rPr lang="en-US" dirty="0" smtClean="0"/>
            </a:br>
            <a:endParaRPr lang="en-US" dirty="0" smtClean="0"/>
          </a:p>
          <a:p>
            <a:pPr>
              <a:spcBef>
                <a:spcPts val="0"/>
              </a:spcBef>
              <a:buFont typeface="Wingdings" panose="05000000000000000000" pitchFamily="2" charset="2"/>
              <a:buChar char="Ø"/>
            </a:pPr>
            <a:r>
              <a:rPr lang="en-US" dirty="0" smtClean="0"/>
              <a:t>Enhance website</a:t>
            </a:r>
            <a:br>
              <a:rPr lang="en-US" dirty="0" smtClean="0"/>
            </a:br>
            <a:endParaRPr lang="en-US" dirty="0" smtClean="0"/>
          </a:p>
          <a:p>
            <a:pPr>
              <a:spcBef>
                <a:spcPts val="0"/>
              </a:spcBef>
              <a:buFont typeface="Wingdings" panose="05000000000000000000" pitchFamily="2" charset="2"/>
              <a:buChar char="Ø"/>
            </a:pPr>
            <a:r>
              <a:rPr lang="en-US" dirty="0" smtClean="0"/>
              <a:t>Enhance case management system</a:t>
            </a:r>
            <a:br>
              <a:rPr lang="en-US" dirty="0" smtClean="0"/>
            </a:br>
            <a:endParaRPr lang="en-US" dirty="0" smtClean="0"/>
          </a:p>
          <a:p>
            <a:pPr>
              <a:spcBef>
                <a:spcPts val="0"/>
              </a:spcBef>
              <a:buFont typeface="Wingdings" panose="05000000000000000000" pitchFamily="2" charset="2"/>
              <a:buChar char="Ø"/>
            </a:pPr>
            <a:r>
              <a:rPr lang="en-US" dirty="0" smtClean="0"/>
              <a:t>Program evaluation</a:t>
            </a:r>
          </a:p>
        </p:txBody>
      </p:sp>
      <p:sp>
        <p:nvSpPr>
          <p:cNvPr id="2" name="Title 1"/>
          <p:cNvSpPr>
            <a:spLocks noGrp="1"/>
          </p:cNvSpPr>
          <p:nvPr>
            <p:ph type="title"/>
          </p:nvPr>
        </p:nvSpPr>
        <p:spPr/>
        <p:txBody>
          <a:bodyPr/>
          <a:lstStyle/>
          <a:p>
            <a:r>
              <a:rPr lang="en-US" dirty="0" smtClean="0"/>
              <a:t>One-time funding (continued)</a:t>
            </a:r>
            <a:endParaRPr lang="en-US" dirty="0"/>
          </a:p>
        </p:txBody>
      </p:sp>
    </p:spTree>
    <p:extLst>
      <p:ext uri="{BB962C8B-B14F-4D97-AF65-F5344CB8AC3E}">
        <p14:creationId xmlns:p14="http://schemas.microsoft.com/office/powerpoint/2010/main" val="7804879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Establish a shelter designated for human trafficking victims</a:t>
            </a:r>
            <a:br>
              <a:rPr lang="en-US" dirty="0" smtClean="0"/>
            </a:br>
            <a:endParaRPr lang="en-US" dirty="0" smtClean="0"/>
          </a:p>
          <a:p>
            <a:pPr>
              <a:buFont typeface="Wingdings" panose="05000000000000000000" pitchFamily="2" charset="2"/>
              <a:buChar char="Ø"/>
            </a:pPr>
            <a:r>
              <a:rPr lang="en-US" dirty="0" smtClean="0">
                <a:solidFill>
                  <a:schemeClr val="bg2">
                    <a:lumMod val="25000"/>
                  </a:schemeClr>
                </a:solidFill>
              </a:rPr>
              <a:t>Facility to shelter pets while people are in DV shelter</a:t>
            </a:r>
            <a:br>
              <a:rPr lang="en-US" dirty="0" smtClean="0">
                <a:solidFill>
                  <a:schemeClr val="bg2">
                    <a:lumMod val="25000"/>
                  </a:schemeClr>
                </a:solidFill>
              </a:rPr>
            </a:br>
            <a:endParaRPr lang="en-US" dirty="0" smtClean="0">
              <a:solidFill>
                <a:schemeClr val="bg2">
                  <a:lumMod val="25000"/>
                </a:schemeClr>
              </a:solidFill>
            </a:endParaRPr>
          </a:p>
          <a:p>
            <a:pPr>
              <a:buFont typeface="Wingdings" panose="05000000000000000000" pitchFamily="2" charset="2"/>
              <a:buChar char="Ø"/>
            </a:pPr>
            <a:r>
              <a:rPr lang="en-US" dirty="0" smtClean="0"/>
              <a:t>Victim specific waiting area</a:t>
            </a:r>
            <a:br>
              <a:rPr lang="en-US" dirty="0" smtClean="0"/>
            </a:br>
            <a:endParaRPr lang="en-US" dirty="0" smtClean="0"/>
          </a:p>
          <a:p>
            <a:pPr>
              <a:buFont typeface="Wingdings" panose="05000000000000000000" pitchFamily="2" charset="2"/>
              <a:buChar char="Ø"/>
            </a:pPr>
            <a:r>
              <a:rPr lang="en-US" dirty="0"/>
              <a:t>Build a Victim Self Advocacy App</a:t>
            </a:r>
          </a:p>
          <a:p>
            <a:endParaRPr lang="en-US" dirty="0"/>
          </a:p>
        </p:txBody>
      </p:sp>
      <p:sp>
        <p:nvSpPr>
          <p:cNvPr id="2" name="Title 1"/>
          <p:cNvSpPr>
            <a:spLocks noGrp="1"/>
          </p:cNvSpPr>
          <p:nvPr>
            <p:ph type="title"/>
          </p:nvPr>
        </p:nvSpPr>
        <p:spPr/>
        <p:txBody>
          <a:bodyPr/>
          <a:lstStyle/>
          <a:p>
            <a:r>
              <a:rPr lang="en-US" dirty="0"/>
              <a:t>One-time funding (continued)</a:t>
            </a:r>
          </a:p>
        </p:txBody>
      </p:sp>
    </p:spTree>
    <p:extLst>
      <p:ext uri="{BB962C8B-B14F-4D97-AF65-F5344CB8AC3E}">
        <p14:creationId xmlns:p14="http://schemas.microsoft.com/office/powerpoint/2010/main" val="2206443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86000"/>
            <a:ext cx="8229599" cy="4114800"/>
          </a:xfrm>
        </p:spPr>
        <p:txBody>
          <a:bodyPr>
            <a:normAutofit fontScale="92500" lnSpcReduction="20000"/>
          </a:bodyPr>
          <a:lstStyle/>
          <a:p>
            <a:r>
              <a:rPr lang="en-US" dirty="0" smtClean="0">
                <a:solidFill>
                  <a:schemeClr val="accent2">
                    <a:lumMod val="75000"/>
                  </a:schemeClr>
                </a:solidFill>
              </a:rPr>
              <a:t>Historically VOCA provides funding for:</a:t>
            </a:r>
          </a:p>
          <a:p>
            <a:pPr lvl="1"/>
            <a:r>
              <a:rPr lang="en-US" dirty="0" smtClean="0">
                <a:solidFill>
                  <a:schemeClr val="accent2">
                    <a:lumMod val="75000"/>
                  </a:schemeClr>
                </a:solidFill>
              </a:rPr>
              <a:t>State Victim Compensation Program</a:t>
            </a:r>
          </a:p>
          <a:p>
            <a:pPr lvl="2"/>
            <a:r>
              <a:rPr lang="en-US" dirty="0" smtClean="0">
                <a:solidFill>
                  <a:schemeClr val="accent2">
                    <a:lumMod val="75000"/>
                  </a:schemeClr>
                </a:solidFill>
              </a:rPr>
              <a:t>Medical costs, funeral and burial costs, mental health counseling, lost of wages or loss of support. </a:t>
            </a:r>
          </a:p>
          <a:p>
            <a:pPr lvl="1"/>
            <a:r>
              <a:rPr lang="en-US" b="1" dirty="0" smtClean="0">
                <a:solidFill>
                  <a:schemeClr val="accent2">
                    <a:lumMod val="75000"/>
                  </a:schemeClr>
                </a:solidFill>
              </a:rPr>
              <a:t>State Victim Assistance Program</a:t>
            </a:r>
          </a:p>
          <a:p>
            <a:pPr lvl="2"/>
            <a:r>
              <a:rPr lang="en-US" b="1" dirty="0" smtClean="0">
                <a:solidFill>
                  <a:schemeClr val="accent2">
                    <a:lumMod val="75000"/>
                  </a:schemeClr>
                </a:solidFill>
              </a:rPr>
              <a:t>Crisis Intervention, Emergency Shelter, Emergency Transportation, Counseling &amp; Criminal Justice Advocacy</a:t>
            </a:r>
          </a:p>
          <a:p>
            <a:pPr lvl="1"/>
            <a:r>
              <a:rPr lang="en-US" dirty="0" smtClean="0">
                <a:solidFill>
                  <a:schemeClr val="accent2">
                    <a:lumMod val="75000"/>
                  </a:schemeClr>
                </a:solidFill>
              </a:rPr>
              <a:t>OVC discretionary grant funds </a:t>
            </a:r>
          </a:p>
          <a:p>
            <a:pPr lvl="1"/>
            <a:r>
              <a:rPr lang="en-US" dirty="0" smtClean="0">
                <a:solidFill>
                  <a:schemeClr val="accent2">
                    <a:lumMod val="75000"/>
                  </a:schemeClr>
                </a:solidFill>
              </a:rPr>
              <a:t>Victim Witness Coordinators in US Attorney’s Offices</a:t>
            </a:r>
          </a:p>
          <a:p>
            <a:pPr lvl="1"/>
            <a:r>
              <a:rPr lang="en-US" dirty="0" smtClean="0">
                <a:solidFill>
                  <a:schemeClr val="accent2">
                    <a:lumMod val="75000"/>
                  </a:schemeClr>
                </a:solidFill>
              </a:rPr>
              <a:t>FBI Victim Specialists</a:t>
            </a:r>
          </a:p>
          <a:p>
            <a:pPr lvl="1"/>
            <a:r>
              <a:rPr lang="en-US" dirty="0" smtClean="0">
                <a:solidFill>
                  <a:schemeClr val="accent2">
                    <a:lumMod val="75000"/>
                  </a:schemeClr>
                </a:solidFill>
              </a:rPr>
              <a:t>Federal Victim Notification System</a:t>
            </a:r>
          </a:p>
          <a:p>
            <a:pPr lvl="1"/>
            <a:r>
              <a:rPr lang="en-US" dirty="0" smtClean="0">
                <a:solidFill>
                  <a:schemeClr val="accent2">
                    <a:lumMod val="75000"/>
                  </a:schemeClr>
                </a:solidFill>
              </a:rPr>
              <a:t>Children’s Justice Act formula grants</a:t>
            </a:r>
          </a:p>
          <a:p>
            <a:pPr lvl="1"/>
            <a:r>
              <a:rPr lang="en-US" dirty="0" smtClean="0">
                <a:solidFill>
                  <a:schemeClr val="accent2">
                    <a:lumMod val="75000"/>
                  </a:schemeClr>
                </a:solidFill>
              </a:rPr>
              <a:t>Antiterrorism Emergency Reserve</a:t>
            </a:r>
            <a:endParaRPr lang="en-US" dirty="0">
              <a:solidFill>
                <a:schemeClr val="accent2">
                  <a:lumMod val="75000"/>
                </a:schemeClr>
              </a:solidFill>
            </a:endParaRPr>
          </a:p>
        </p:txBody>
      </p:sp>
      <p:sp>
        <p:nvSpPr>
          <p:cNvPr id="3" name="Title 2"/>
          <p:cNvSpPr>
            <a:spLocks noGrp="1"/>
          </p:cNvSpPr>
          <p:nvPr>
            <p:ph type="title"/>
          </p:nvPr>
        </p:nvSpPr>
        <p:spPr/>
        <p:txBody>
          <a:bodyPr/>
          <a:lstStyle/>
          <a:p>
            <a:r>
              <a:rPr lang="en-US" dirty="0" smtClean="0"/>
              <a:t>What does VOCA Fund?</a:t>
            </a:r>
            <a:endParaRPr lang="en-US" dirty="0"/>
          </a:p>
        </p:txBody>
      </p:sp>
    </p:spTree>
    <p:extLst>
      <p:ext uri="{BB962C8B-B14F-4D97-AF65-F5344CB8AC3E}">
        <p14:creationId xmlns:p14="http://schemas.microsoft.com/office/powerpoint/2010/main" val="8169465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Intersection of criminal and civil legal services &amp; impact on victims</a:t>
            </a:r>
          </a:p>
          <a:p>
            <a:r>
              <a:rPr lang="en-US" dirty="0" smtClean="0"/>
              <a:t>Working with incarcerated victims</a:t>
            </a:r>
          </a:p>
          <a:p>
            <a:r>
              <a:rPr lang="en-US" dirty="0" smtClean="0"/>
              <a:t>Advances in technology/social media</a:t>
            </a:r>
          </a:p>
          <a:p>
            <a:r>
              <a:rPr lang="en-US" dirty="0" smtClean="0"/>
              <a:t>Innovative approaches to working with victims</a:t>
            </a:r>
          </a:p>
          <a:p>
            <a:r>
              <a:rPr lang="en-US" dirty="0" smtClean="0"/>
              <a:t>Human Trafficking</a:t>
            </a:r>
          </a:p>
          <a:p>
            <a:r>
              <a:rPr lang="en-US" dirty="0"/>
              <a:t>Cyber crime/cyber </a:t>
            </a:r>
            <a:r>
              <a:rPr lang="en-US" dirty="0" smtClean="0"/>
              <a:t>stalking/bullying </a:t>
            </a:r>
            <a:r>
              <a:rPr lang="en-US" dirty="0"/>
              <a:t>– needs a unique approach</a:t>
            </a:r>
          </a:p>
          <a:p>
            <a:endParaRPr lang="en-US" dirty="0"/>
          </a:p>
        </p:txBody>
      </p:sp>
      <p:sp>
        <p:nvSpPr>
          <p:cNvPr id="2" name="Title 1"/>
          <p:cNvSpPr>
            <a:spLocks noGrp="1"/>
          </p:cNvSpPr>
          <p:nvPr>
            <p:ph type="title"/>
          </p:nvPr>
        </p:nvSpPr>
        <p:spPr>
          <a:xfrm>
            <a:off x="304800" y="457200"/>
            <a:ext cx="8534400" cy="1143000"/>
          </a:xfrm>
        </p:spPr>
        <p:txBody>
          <a:bodyPr>
            <a:noAutofit/>
          </a:bodyPr>
          <a:lstStyle/>
          <a:p>
            <a:r>
              <a:rPr lang="en-US" sz="2400" b="1" dirty="0" smtClean="0"/>
              <a:t>What trends or innovation in serving crime victims/survivors do you see emerging within the </a:t>
            </a:r>
            <a:r>
              <a:rPr lang="en-US" sz="2400" b="1" u="sng" dirty="0" smtClean="0"/>
              <a:t>next 5 years </a:t>
            </a:r>
            <a:r>
              <a:rPr lang="en-US" sz="2400" b="1" dirty="0" smtClean="0"/>
              <a:t>that could not be adequately addressed with the current level of financial resources?</a:t>
            </a:r>
            <a:endParaRPr lang="en-US" sz="2400" b="1" dirty="0"/>
          </a:p>
        </p:txBody>
      </p:sp>
    </p:spTree>
    <p:extLst>
      <p:ext uri="{BB962C8B-B14F-4D97-AF65-F5344CB8AC3E}">
        <p14:creationId xmlns:p14="http://schemas.microsoft.com/office/powerpoint/2010/main" val="2588366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Increase in elder abuse</a:t>
            </a:r>
          </a:p>
          <a:p>
            <a:r>
              <a:rPr lang="en-US" dirty="0" smtClean="0"/>
              <a:t>Services for anonymous sexual assault reporting victims</a:t>
            </a:r>
          </a:p>
          <a:p>
            <a:r>
              <a:rPr lang="en-US" dirty="0" smtClean="0"/>
              <a:t>Holistic wrap around services for victims and families of victims (financial planning, parenting, employment, housing)</a:t>
            </a:r>
          </a:p>
          <a:p>
            <a:r>
              <a:rPr lang="en-US" dirty="0" smtClean="0"/>
              <a:t>Addressing future legislative requirements</a:t>
            </a:r>
          </a:p>
          <a:p>
            <a:r>
              <a:rPr lang="en-US" dirty="0" smtClean="0"/>
              <a:t>Integrated primary and mental health care</a:t>
            </a:r>
            <a:endParaRPr lang="en-US" dirty="0"/>
          </a:p>
        </p:txBody>
      </p:sp>
      <p:sp>
        <p:nvSpPr>
          <p:cNvPr id="2" name="Title 1"/>
          <p:cNvSpPr>
            <a:spLocks noGrp="1"/>
          </p:cNvSpPr>
          <p:nvPr>
            <p:ph type="title"/>
          </p:nvPr>
        </p:nvSpPr>
        <p:spPr/>
        <p:txBody>
          <a:bodyPr/>
          <a:lstStyle/>
          <a:p>
            <a:r>
              <a:rPr lang="en-US" dirty="0" smtClean="0"/>
              <a:t>Future Trends (continued)</a:t>
            </a:r>
            <a:endParaRPr lang="en-US" dirty="0"/>
          </a:p>
        </p:txBody>
      </p:sp>
    </p:spTree>
    <p:extLst>
      <p:ext uri="{BB962C8B-B14F-4D97-AF65-F5344CB8AC3E}">
        <p14:creationId xmlns:p14="http://schemas.microsoft.com/office/powerpoint/2010/main" val="40928779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Protocols/policies to accommodate men with children</a:t>
            </a:r>
          </a:p>
          <a:p>
            <a:r>
              <a:rPr lang="en-US" dirty="0" smtClean="0"/>
              <a:t>Housing &amp; homelessness</a:t>
            </a:r>
          </a:p>
          <a:p>
            <a:r>
              <a:rPr lang="en-US" dirty="0" smtClean="0"/>
              <a:t>Prevention</a:t>
            </a:r>
          </a:p>
          <a:p>
            <a:r>
              <a:rPr lang="en-US" dirty="0" smtClean="0"/>
              <a:t>Child visitation and exchange centers</a:t>
            </a:r>
          </a:p>
          <a:p>
            <a:r>
              <a:rPr lang="en-US" dirty="0"/>
              <a:t>In-house legal, mental health, and medical services for victims</a:t>
            </a:r>
          </a:p>
          <a:p>
            <a:endParaRPr lang="en-US" dirty="0"/>
          </a:p>
        </p:txBody>
      </p:sp>
      <p:sp>
        <p:nvSpPr>
          <p:cNvPr id="2" name="Title 1"/>
          <p:cNvSpPr>
            <a:spLocks noGrp="1"/>
          </p:cNvSpPr>
          <p:nvPr>
            <p:ph type="title"/>
          </p:nvPr>
        </p:nvSpPr>
        <p:spPr/>
        <p:txBody>
          <a:bodyPr/>
          <a:lstStyle/>
          <a:p>
            <a:r>
              <a:rPr lang="en-US" dirty="0" smtClean="0"/>
              <a:t>Future Trends (continued</a:t>
            </a:r>
            <a:r>
              <a:rPr lang="en-US" dirty="0"/>
              <a:t>)</a:t>
            </a:r>
          </a:p>
        </p:txBody>
      </p:sp>
    </p:spTree>
    <p:extLst>
      <p:ext uri="{BB962C8B-B14F-4D97-AF65-F5344CB8AC3E}">
        <p14:creationId xmlns:p14="http://schemas.microsoft.com/office/powerpoint/2010/main" val="23629499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752600" y="2362200"/>
            <a:ext cx="6570133" cy="3962400"/>
          </a:xfrm>
        </p:spPr>
        <p:txBody>
          <a:bodyPr>
            <a:normAutofit fontScale="92500" lnSpcReduction="10000"/>
          </a:bodyPr>
          <a:lstStyle/>
          <a:p>
            <a:pPr lvl="0"/>
            <a:r>
              <a:rPr lang="en-US" dirty="0"/>
              <a:t>Increase staff</a:t>
            </a:r>
          </a:p>
          <a:p>
            <a:pPr lvl="0"/>
            <a:r>
              <a:rPr lang="en-US" dirty="0"/>
              <a:t>Increase salaries</a:t>
            </a:r>
          </a:p>
          <a:p>
            <a:pPr lvl="0"/>
            <a:r>
              <a:rPr lang="en-US" dirty="0"/>
              <a:t>Expand services</a:t>
            </a:r>
          </a:p>
          <a:p>
            <a:pPr lvl="0"/>
            <a:r>
              <a:rPr lang="en-US" dirty="0"/>
              <a:t>Ongoing training</a:t>
            </a:r>
          </a:p>
          <a:p>
            <a:pPr lvl="0"/>
            <a:r>
              <a:rPr lang="en-US" dirty="0"/>
              <a:t>Increase office space</a:t>
            </a:r>
          </a:p>
          <a:p>
            <a:pPr lvl="0"/>
            <a:r>
              <a:rPr lang="en-US" dirty="0"/>
              <a:t>Increase technology</a:t>
            </a:r>
          </a:p>
          <a:p>
            <a:pPr lvl="0"/>
            <a:r>
              <a:rPr lang="en-US" dirty="0"/>
              <a:t>Increase outreach</a:t>
            </a:r>
          </a:p>
          <a:p>
            <a:pPr lvl="0"/>
            <a:r>
              <a:rPr lang="en-US" dirty="0"/>
              <a:t>Travel and per diem costs</a:t>
            </a:r>
          </a:p>
          <a:p>
            <a:pPr lvl="0"/>
            <a:r>
              <a:rPr lang="en-US" dirty="0"/>
              <a:t>Contract with interpreters</a:t>
            </a:r>
          </a:p>
          <a:p>
            <a:pPr lvl="0"/>
            <a:r>
              <a:rPr lang="en-US" dirty="0"/>
              <a:t>Expand automated notification for victims</a:t>
            </a:r>
          </a:p>
          <a:p>
            <a:endParaRPr lang="en-US" dirty="0"/>
          </a:p>
        </p:txBody>
      </p:sp>
      <p:sp>
        <p:nvSpPr>
          <p:cNvPr id="2" name="Title 1"/>
          <p:cNvSpPr>
            <a:spLocks noGrp="1"/>
          </p:cNvSpPr>
          <p:nvPr>
            <p:ph type="title"/>
          </p:nvPr>
        </p:nvSpPr>
        <p:spPr/>
        <p:txBody>
          <a:bodyPr>
            <a:noAutofit/>
          </a:bodyPr>
          <a:lstStyle/>
          <a:p>
            <a:r>
              <a:rPr lang="en-US" sz="2800" b="1" dirty="0" smtClean="0"/>
              <a:t>If your agency were to receive a significant ongoing increase in funding, how would your agency use the funding?</a:t>
            </a:r>
            <a:endParaRPr lang="en-US" sz="2800" b="1" dirty="0"/>
          </a:p>
        </p:txBody>
      </p:sp>
    </p:spTree>
    <p:extLst>
      <p:ext uri="{BB962C8B-B14F-4D97-AF65-F5344CB8AC3E}">
        <p14:creationId xmlns:p14="http://schemas.microsoft.com/office/powerpoint/2010/main" val="18376050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6"/>
            <a:ext cx="7509933" cy="3649133"/>
          </a:xfrm>
        </p:spPr>
        <p:txBody>
          <a:bodyPr>
            <a:normAutofit/>
          </a:bodyPr>
          <a:lstStyle/>
          <a:p>
            <a:r>
              <a:rPr lang="en-US" dirty="0" smtClean="0"/>
              <a:t>Post foster care services for youth aging out of the foster care system</a:t>
            </a:r>
            <a:br>
              <a:rPr lang="en-US" dirty="0" smtClean="0"/>
            </a:br>
            <a:endParaRPr lang="en-US" dirty="0" smtClean="0"/>
          </a:p>
          <a:p>
            <a:r>
              <a:rPr lang="en-US" dirty="0" smtClean="0"/>
              <a:t>Telemedicine &amp; remote access to forensic interviews</a:t>
            </a:r>
            <a:br>
              <a:rPr lang="en-US" dirty="0" smtClean="0"/>
            </a:br>
            <a:endParaRPr lang="en-US" dirty="0" smtClean="0"/>
          </a:p>
          <a:p>
            <a:r>
              <a:rPr lang="en-US" dirty="0" smtClean="0"/>
              <a:t>Comprehensive mental health services – mental health evaluations, cognitive evaluations, trauma informed care, follow up care regarding mental health issues </a:t>
            </a:r>
            <a:endParaRPr lang="en-US" dirty="0"/>
          </a:p>
        </p:txBody>
      </p:sp>
      <p:sp>
        <p:nvSpPr>
          <p:cNvPr id="2" name="Title 1"/>
          <p:cNvSpPr>
            <a:spLocks noGrp="1"/>
          </p:cNvSpPr>
          <p:nvPr>
            <p:ph type="title"/>
          </p:nvPr>
        </p:nvSpPr>
        <p:spPr/>
        <p:txBody>
          <a:bodyPr/>
          <a:lstStyle/>
          <a:p>
            <a:r>
              <a:rPr lang="en-US" dirty="0" smtClean="0"/>
              <a:t>Ongoing Services (continued)</a:t>
            </a:r>
            <a:endParaRPr lang="en-US" dirty="0"/>
          </a:p>
        </p:txBody>
      </p:sp>
    </p:spTree>
    <p:extLst>
      <p:ext uri="{BB962C8B-B14F-4D97-AF65-F5344CB8AC3E}">
        <p14:creationId xmlns:p14="http://schemas.microsoft.com/office/powerpoint/2010/main" val="20979472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6"/>
            <a:ext cx="7586133" cy="3725333"/>
          </a:xfrm>
        </p:spPr>
        <p:txBody>
          <a:bodyPr>
            <a:normAutofit/>
          </a:bodyPr>
          <a:lstStyle/>
          <a:p>
            <a:r>
              <a:rPr lang="en-US" dirty="0" smtClean="0"/>
              <a:t>On-line support group</a:t>
            </a:r>
            <a:br>
              <a:rPr lang="en-US" dirty="0" smtClean="0"/>
            </a:br>
            <a:endParaRPr lang="en-US" dirty="0" smtClean="0"/>
          </a:p>
          <a:p>
            <a:r>
              <a:rPr lang="en-US" dirty="0" smtClean="0"/>
              <a:t>Integrated case management tool(s)</a:t>
            </a:r>
            <a:br>
              <a:rPr lang="en-US" dirty="0" smtClean="0"/>
            </a:br>
            <a:endParaRPr lang="en-US" dirty="0" smtClean="0"/>
          </a:p>
          <a:p>
            <a:r>
              <a:rPr lang="en-US" dirty="0" smtClean="0"/>
              <a:t>Help high risk children before they become trafficking victims</a:t>
            </a:r>
            <a:br>
              <a:rPr lang="en-US" dirty="0" smtClean="0"/>
            </a:br>
            <a:endParaRPr lang="en-US" dirty="0" smtClean="0"/>
          </a:p>
          <a:p>
            <a:r>
              <a:rPr lang="en-US" dirty="0" smtClean="0"/>
              <a:t>Better collaborations between system and non-system agencies</a:t>
            </a:r>
            <a:endParaRPr lang="en-US" dirty="0"/>
          </a:p>
        </p:txBody>
      </p:sp>
      <p:sp>
        <p:nvSpPr>
          <p:cNvPr id="2" name="Title 1"/>
          <p:cNvSpPr>
            <a:spLocks noGrp="1"/>
          </p:cNvSpPr>
          <p:nvPr>
            <p:ph type="title"/>
          </p:nvPr>
        </p:nvSpPr>
        <p:spPr/>
        <p:txBody>
          <a:bodyPr/>
          <a:lstStyle/>
          <a:p>
            <a:r>
              <a:rPr lang="en-US" dirty="0"/>
              <a:t>Ongoing Services (continued)</a:t>
            </a:r>
          </a:p>
        </p:txBody>
      </p:sp>
    </p:spTree>
    <p:extLst>
      <p:ext uri="{BB962C8B-B14F-4D97-AF65-F5344CB8AC3E}">
        <p14:creationId xmlns:p14="http://schemas.microsoft.com/office/powerpoint/2010/main" val="8548652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Thoughts</a:t>
            </a:r>
            <a:endParaRPr lang="en-US" dirty="0"/>
          </a:p>
        </p:txBody>
      </p:sp>
      <p:graphicFrame>
        <p:nvGraphicFramePr>
          <p:cNvPr id="5" name="Diagram 4"/>
          <p:cNvGraphicFramePr/>
          <p:nvPr>
            <p:extLst>
              <p:ext uri="{D42A27DB-BD31-4B8C-83A1-F6EECF244321}">
                <p14:modId xmlns:p14="http://schemas.microsoft.com/office/powerpoint/2010/main" val="4100630516"/>
              </p:ext>
            </p:extLst>
          </p:nvPr>
        </p:nvGraphicFramePr>
        <p:xfrm>
          <a:off x="838200" y="2209800"/>
          <a:ext cx="7620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12006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Nancy Feldman</a:t>
            </a:r>
            <a:br>
              <a:rPr lang="en-US" dirty="0" smtClean="0"/>
            </a:br>
            <a:r>
              <a:rPr lang="en-US" dirty="0" smtClean="0"/>
              <a:t>Manager, Office for Victims Programs</a:t>
            </a:r>
            <a:endParaRPr lang="en-US" dirty="0"/>
          </a:p>
        </p:txBody>
      </p:sp>
      <p:sp>
        <p:nvSpPr>
          <p:cNvPr id="5" name="Subtitle 4"/>
          <p:cNvSpPr>
            <a:spLocks noGrp="1"/>
          </p:cNvSpPr>
          <p:nvPr>
            <p:ph type="subTitle" idx="1"/>
          </p:nvPr>
        </p:nvSpPr>
        <p:spPr/>
        <p:txBody>
          <a:bodyPr>
            <a:normAutofit lnSpcReduction="10000"/>
          </a:bodyPr>
          <a:lstStyle/>
          <a:p>
            <a:r>
              <a:rPr lang="en-US" dirty="0" smtClean="0">
                <a:hlinkClick r:id="rId2"/>
              </a:rPr>
              <a:t>Nancyl.Feldman@state.co.us</a:t>
            </a:r>
            <a:endParaRPr lang="en-US" dirty="0" smtClean="0"/>
          </a:p>
          <a:p>
            <a:r>
              <a:rPr lang="en-US" dirty="0" smtClean="0"/>
              <a:t>303-239-4437</a:t>
            </a:r>
          </a:p>
          <a:p>
            <a:r>
              <a:rPr lang="en-US" dirty="0" smtClean="0"/>
              <a:t>Toll free number: 1-888-282-1080</a:t>
            </a:r>
          </a:p>
          <a:p>
            <a:r>
              <a:rPr lang="en-US" dirty="0" smtClean="0"/>
              <a:t>Website:  http://dcj.ovp.state.co.us</a:t>
            </a:r>
            <a:endParaRPr lang="en-US" dirty="0"/>
          </a:p>
        </p:txBody>
      </p:sp>
    </p:spTree>
    <p:extLst>
      <p:ext uri="{BB962C8B-B14F-4D97-AF65-F5344CB8AC3E}">
        <p14:creationId xmlns:p14="http://schemas.microsoft.com/office/powerpoint/2010/main" val="2778837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962400"/>
          </a:xfrm>
        </p:spPr>
        <p:txBody>
          <a:bodyPr>
            <a:normAutofit/>
          </a:bodyPr>
          <a:lstStyle/>
          <a:p>
            <a:r>
              <a:rPr lang="en-US" dirty="0" smtClean="0"/>
              <a:t>Mostly to states to distribute to local programs </a:t>
            </a:r>
          </a:p>
          <a:p>
            <a:endParaRPr lang="en-US" dirty="0" smtClean="0"/>
          </a:p>
          <a:p>
            <a:r>
              <a:rPr lang="en-US" dirty="0" smtClean="0"/>
              <a:t>An increase to the Office for Victims of Crime (OVC) for discretionary grants</a:t>
            </a:r>
          </a:p>
          <a:p>
            <a:endParaRPr lang="en-US" dirty="0" smtClean="0"/>
          </a:p>
          <a:p>
            <a:r>
              <a:rPr lang="en-US" dirty="0" smtClean="0"/>
              <a:t>$10 million for the Office of the Inspector General (OIG) </a:t>
            </a:r>
            <a:r>
              <a:rPr lang="en-US" dirty="0"/>
              <a:t>to monitor and audit </a:t>
            </a:r>
            <a:r>
              <a:rPr lang="en-US" dirty="0" smtClean="0"/>
              <a:t>grantees</a:t>
            </a:r>
          </a:p>
          <a:p>
            <a:endParaRPr lang="en-US" dirty="0" smtClean="0"/>
          </a:p>
          <a:p>
            <a:r>
              <a:rPr lang="en-US" dirty="0" smtClean="0"/>
              <a:t>Federal agencies for victim assistance</a:t>
            </a:r>
            <a:endParaRPr lang="en-US" dirty="0"/>
          </a:p>
        </p:txBody>
      </p:sp>
      <p:sp>
        <p:nvSpPr>
          <p:cNvPr id="2" name="Title 1"/>
          <p:cNvSpPr>
            <a:spLocks noGrp="1"/>
          </p:cNvSpPr>
          <p:nvPr>
            <p:ph type="title"/>
          </p:nvPr>
        </p:nvSpPr>
        <p:spPr/>
        <p:txBody>
          <a:bodyPr>
            <a:normAutofit/>
          </a:bodyPr>
          <a:lstStyle/>
          <a:p>
            <a:r>
              <a:rPr lang="en-US" dirty="0" smtClean="0"/>
              <a:t>Where is the money really going?</a:t>
            </a:r>
            <a:endParaRPr lang="en-US" dirty="0"/>
          </a:p>
        </p:txBody>
      </p:sp>
    </p:spTree>
    <p:extLst>
      <p:ext uri="{BB962C8B-B14F-4D97-AF65-F5344CB8AC3E}">
        <p14:creationId xmlns:p14="http://schemas.microsoft.com/office/powerpoint/2010/main" val="1533767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611563"/>
          </a:xfrm>
        </p:spPr>
        <p:txBody>
          <a:bodyPr>
            <a:normAutofit/>
          </a:bodyPr>
          <a:lstStyle/>
          <a:p>
            <a:pPr marL="457200" lvl="1" indent="0">
              <a:buNone/>
            </a:pPr>
            <a:endParaRPr lang="en-US" dirty="0" smtClean="0"/>
          </a:p>
          <a:p>
            <a:pPr marL="800100" lvl="1" indent="-342900"/>
            <a:r>
              <a:rPr lang="en-US" dirty="0" smtClean="0"/>
              <a:t>Will provide more clarity</a:t>
            </a:r>
          </a:p>
          <a:p>
            <a:pPr marL="457200" lvl="1" indent="0">
              <a:buNone/>
            </a:pPr>
            <a:endParaRPr lang="en-US" dirty="0" smtClean="0"/>
          </a:p>
          <a:p>
            <a:pPr marL="800100" lvl="1" indent="-342900"/>
            <a:endParaRPr lang="en-US" dirty="0"/>
          </a:p>
          <a:p>
            <a:pPr marL="800100" lvl="1" indent="-342900"/>
            <a:r>
              <a:rPr lang="en-US" dirty="0" smtClean="0"/>
              <a:t>Allow more flexibility in the kinds of programs that can be supported </a:t>
            </a:r>
            <a:endParaRPr lang="en-US" dirty="0"/>
          </a:p>
          <a:p>
            <a:pPr marL="1079500" lvl="2" indent="-342900"/>
            <a:r>
              <a:rPr lang="en-US" dirty="0" smtClean="0"/>
              <a:t>i.e. expanded forms of legal assistance, transitional housing, services to incarcerated victims, etc.</a:t>
            </a:r>
          </a:p>
          <a:p>
            <a:endParaRPr lang="en-US" dirty="0" smtClean="0"/>
          </a:p>
          <a:p>
            <a:pPr marL="0" indent="0">
              <a:buNone/>
            </a:pPr>
            <a:endParaRPr lang="en-US" dirty="0" smtClean="0"/>
          </a:p>
        </p:txBody>
      </p:sp>
      <p:sp>
        <p:nvSpPr>
          <p:cNvPr id="2" name="Title 1"/>
          <p:cNvSpPr>
            <a:spLocks noGrp="1"/>
          </p:cNvSpPr>
          <p:nvPr>
            <p:ph type="title"/>
          </p:nvPr>
        </p:nvSpPr>
        <p:spPr/>
        <p:txBody>
          <a:bodyPr>
            <a:normAutofit/>
          </a:bodyPr>
          <a:lstStyle/>
          <a:p>
            <a:r>
              <a:rPr lang="en-US" dirty="0" smtClean="0"/>
              <a:t>Proposed VOCA Regulations</a:t>
            </a:r>
            <a:br>
              <a:rPr lang="en-US" dirty="0" smtClean="0"/>
            </a:br>
            <a:r>
              <a:rPr lang="en-US" sz="2800" dirty="0" smtClean="0"/>
              <a:t>Expected Release - July 2015</a:t>
            </a:r>
            <a:endParaRPr lang="en-US" dirty="0"/>
          </a:p>
        </p:txBody>
      </p:sp>
    </p:spTree>
    <p:extLst>
      <p:ext uri="{BB962C8B-B14F-4D97-AF65-F5344CB8AC3E}">
        <p14:creationId xmlns:p14="http://schemas.microsoft.com/office/powerpoint/2010/main" val="4143278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7"/>
            <a:ext cx="7509933" cy="3450696"/>
          </a:xfrm>
        </p:spPr>
        <p:txBody>
          <a:bodyPr>
            <a:normAutofit/>
          </a:bodyPr>
          <a:lstStyle/>
          <a:p>
            <a:pPr marL="0" indent="0">
              <a:buNone/>
            </a:pPr>
            <a:endParaRPr lang="en-US" dirty="0" smtClean="0"/>
          </a:p>
          <a:p>
            <a:pPr marL="0" indent="0" algn="ctr">
              <a:buNone/>
            </a:pPr>
            <a:r>
              <a:rPr lang="en-US" sz="2600" dirty="0" smtClean="0"/>
              <a:t>Colorado currently receives approximately </a:t>
            </a:r>
            <a:br>
              <a:rPr lang="en-US" sz="2600" dirty="0" smtClean="0"/>
            </a:br>
            <a:r>
              <a:rPr lang="en-US" sz="2600" b="1" dirty="0" smtClean="0">
                <a:solidFill>
                  <a:schemeClr val="accent5"/>
                </a:solidFill>
              </a:rPr>
              <a:t>$7 million </a:t>
            </a:r>
            <a:r>
              <a:rPr lang="en-US" sz="2600" dirty="0" smtClean="0"/>
              <a:t>in VOCA funds</a:t>
            </a:r>
          </a:p>
          <a:p>
            <a:pPr marL="0" indent="0" algn="ctr">
              <a:buNone/>
            </a:pPr>
            <a:endParaRPr lang="en-US" sz="2600" dirty="0" smtClean="0"/>
          </a:p>
          <a:p>
            <a:pPr marL="0" indent="0" algn="ctr">
              <a:buNone/>
            </a:pPr>
            <a:r>
              <a:rPr lang="en-US" sz="2600" dirty="0" smtClean="0"/>
              <a:t>Colorado  will receive approximately </a:t>
            </a:r>
            <a:r>
              <a:rPr lang="en-US" sz="2600" b="1" dirty="0" smtClean="0">
                <a:solidFill>
                  <a:srgbClr val="00B050"/>
                </a:solidFill>
              </a:rPr>
              <a:t>$30 million</a:t>
            </a:r>
          </a:p>
          <a:p>
            <a:pPr marL="0" indent="0" algn="ctr">
              <a:buNone/>
            </a:pPr>
            <a:r>
              <a:rPr lang="en-US" sz="2600" dirty="0" smtClean="0">
                <a:solidFill>
                  <a:schemeClr val="bg2">
                    <a:lumMod val="25000"/>
                  </a:schemeClr>
                </a:solidFill>
              </a:rPr>
              <a:t>that will go towards providing victim services</a:t>
            </a:r>
          </a:p>
        </p:txBody>
      </p:sp>
      <p:sp>
        <p:nvSpPr>
          <p:cNvPr id="2" name="Title 1"/>
          <p:cNvSpPr>
            <a:spLocks noGrp="1"/>
          </p:cNvSpPr>
          <p:nvPr>
            <p:ph type="title"/>
          </p:nvPr>
        </p:nvSpPr>
        <p:spPr/>
        <p:txBody>
          <a:bodyPr/>
          <a:lstStyle/>
          <a:p>
            <a:r>
              <a:rPr lang="en-US" dirty="0" smtClean="0"/>
              <a:t>What’s Colorado Take?</a:t>
            </a:r>
            <a:endParaRPr lang="en-US" dirty="0"/>
          </a:p>
        </p:txBody>
      </p:sp>
    </p:spTree>
    <p:extLst>
      <p:ext uri="{BB962C8B-B14F-4D97-AF65-F5344CB8AC3E}">
        <p14:creationId xmlns:p14="http://schemas.microsoft.com/office/powerpoint/2010/main" val="295923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anim calcmode="lin" valueType="num">
                                      <p:cBhvr>
                                        <p:cTn id="10"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8" dur="500"/>
                                        <p:tgtEl>
                                          <p:spTgt spid="3">
                                            <p:txEl>
                                              <p:pRg st="4" end="4"/>
                                            </p:txEl>
                                          </p:spTgt>
                                        </p:tgtEl>
                                      </p:cBhvr>
                                    </p:animEffect>
                                    <p:anim calcmode="lin" valueType="num">
                                      <p:cBhvr>
                                        <p:cTn id="19"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733800"/>
          </a:xfrm>
        </p:spPr>
        <p:txBody>
          <a:bodyPr>
            <a:normAutofit lnSpcReduction="10000"/>
          </a:bodyPr>
          <a:lstStyle/>
          <a:p>
            <a:r>
              <a:rPr lang="en-US" dirty="0" smtClean="0"/>
              <a:t>Greater </a:t>
            </a:r>
            <a:r>
              <a:rPr lang="en-US" dirty="0"/>
              <a:t>scrutiny, accountability &amp; </a:t>
            </a:r>
            <a:r>
              <a:rPr lang="en-US" dirty="0" smtClean="0"/>
              <a:t>transparency</a:t>
            </a:r>
          </a:p>
          <a:p>
            <a:pPr lvl="1"/>
            <a:r>
              <a:rPr lang="en-US" dirty="0" smtClean="0"/>
              <a:t>This includes OVC, DCJ and grantees!</a:t>
            </a:r>
          </a:p>
          <a:p>
            <a:endParaRPr lang="en-US" dirty="0" smtClean="0"/>
          </a:p>
          <a:p>
            <a:r>
              <a:rPr lang="en-US" dirty="0" smtClean="0"/>
              <a:t>Specific requirements</a:t>
            </a:r>
          </a:p>
          <a:p>
            <a:pPr lvl="1"/>
            <a:r>
              <a:rPr lang="en-US" dirty="0" smtClean="0"/>
              <a:t>Certify 501 (c)(3) status</a:t>
            </a:r>
          </a:p>
          <a:p>
            <a:pPr lvl="1"/>
            <a:r>
              <a:rPr lang="en-US" dirty="0" smtClean="0"/>
              <a:t>Must make financial statements publicly available </a:t>
            </a:r>
          </a:p>
          <a:p>
            <a:endParaRPr lang="en-US" dirty="0" smtClean="0"/>
          </a:p>
          <a:p>
            <a:r>
              <a:rPr lang="en-US" dirty="0" smtClean="0"/>
              <a:t>Be prepared for new OVC performance measures &amp; data collection requirements</a:t>
            </a:r>
          </a:p>
          <a:p>
            <a:pPr lvl="1"/>
            <a:endParaRPr lang="en-US" dirty="0"/>
          </a:p>
        </p:txBody>
      </p:sp>
      <p:sp>
        <p:nvSpPr>
          <p:cNvPr id="2" name="Title 1"/>
          <p:cNvSpPr>
            <a:spLocks noGrp="1"/>
          </p:cNvSpPr>
          <p:nvPr>
            <p:ph type="title"/>
          </p:nvPr>
        </p:nvSpPr>
        <p:spPr/>
        <p:txBody>
          <a:bodyPr>
            <a:normAutofit fontScale="90000"/>
          </a:bodyPr>
          <a:lstStyle/>
          <a:p>
            <a:r>
              <a:rPr lang="en-US" dirty="0" smtClean="0"/>
              <a:t>What’s the Catch?</a:t>
            </a:r>
            <a:br>
              <a:rPr lang="en-US" dirty="0" smtClean="0"/>
            </a:br>
            <a:endParaRPr lang="en-US" dirty="0"/>
          </a:p>
        </p:txBody>
      </p:sp>
    </p:spTree>
    <p:extLst>
      <p:ext uri="{BB962C8B-B14F-4D97-AF65-F5344CB8AC3E}">
        <p14:creationId xmlns:p14="http://schemas.microsoft.com/office/powerpoint/2010/main" val="2949656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a:p>
          <a:p>
            <a:r>
              <a:rPr lang="en-US" dirty="0"/>
              <a:t>One time “windfall” or </a:t>
            </a:r>
            <a:r>
              <a:rPr lang="en-US" dirty="0" smtClean="0"/>
              <a:t>“the new </a:t>
            </a:r>
            <a:r>
              <a:rPr lang="en-US" dirty="0"/>
              <a:t>normal</a:t>
            </a:r>
            <a:r>
              <a:rPr lang="en-US" dirty="0" smtClean="0"/>
              <a:t>”?</a:t>
            </a:r>
          </a:p>
          <a:p>
            <a:endParaRPr lang="en-US" dirty="0" smtClean="0"/>
          </a:p>
          <a:p>
            <a:r>
              <a:rPr lang="en-US" dirty="0" smtClean="0"/>
              <a:t>Match will </a:t>
            </a:r>
            <a:r>
              <a:rPr lang="en-US" dirty="0"/>
              <a:t>be </a:t>
            </a:r>
            <a:r>
              <a:rPr lang="en-US" dirty="0" smtClean="0"/>
              <a:t>required </a:t>
            </a:r>
          </a:p>
          <a:p>
            <a:pPr lvl="1"/>
            <a:r>
              <a:rPr lang="en-US" dirty="0"/>
              <a:t>T</a:t>
            </a:r>
            <a:r>
              <a:rPr lang="en-US" dirty="0" smtClean="0"/>
              <a:t>hat’s a lot of match!!  </a:t>
            </a:r>
          </a:p>
          <a:p>
            <a:pPr lvl="1"/>
            <a:r>
              <a:rPr lang="en-US" dirty="0" smtClean="0"/>
              <a:t>Can it ever be waived?</a:t>
            </a:r>
            <a:endParaRPr lang="en-US" dirty="0"/>
          </a:p>
          <a:p>
            <a:pPr marL="0" indent="0">
              <a:buNone/>
            </a:pPr>
            <a:r>
              <a:rPr lang="en-US" dirty="0"/>
              <a:t>	</a:t>
            </a:r>
          </a:p>
          <a:p>
            <a:endParaRPr lang="en-US" dirty="0"/>
          </a:p>
        </p:txBody>
      </p:sp>
      <p:sp>
        <p:nvSpPr>
          <p:cNvPr id="2" name="Title 1"/>
          <p:cNvSpPr>
            <a:spLocks noGrp="1"/>
          </p:cNvSpPr>
          <p:nvPr>
            <p:ph type="title"/>
          </p:nvPr>
        </p:nvSpPr>
        <p:spPr/>
        <p:txBody>
          <a:bodyPr/>
          <a:lstStyle/>
          <a:p>
            <a:r>
              <a:rPr lang="en-US" dirty="0" smtClean="0"/>
              <a:t>The Fine Print</a:t>
            </a:r>
            <a:endParaRPr lang="en-US" dirty="0"/>
          </a:p>
        </p:txBody>
      </p:sp>
    </p:spTree>
    <p:extLst>
      <p:ext uri="{BB962C8B-B14F-4D97-AF65-F5344CB8AC3E}">
        <p14:creationId xmlns:p14="http://schemas.microsoft.com/office/powerpoint/2010/main" val="15319025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1428</TotalTime>
  <Words>1979</Words>
  <Application>Microsoft Office PowerPoint</Application>
  <PresentationFormat>On-screen Show (4:3)</PresentationFormat>
  <Paragraphs>370</Paragraphs>
  <Slides>47</Slides>
  <Notes>13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Waveform</vt:lpstr>
      <vt:lpstr>More VOCA Funds are Coming to Colorado!!!!</vt:lpstr>
      <vt:lpstr>Today’s Topics</vt:lpstr>
      <vt:lpstr>Where do these funds come from?</vt:lpstr>
      <vt:lpstr>What does VOCA Fund?</vt:lpstr>
      <vt:lpstr>Where is the money really going?</vt:lpstr>
      <vt:lpstr>Proposed VOCA Regulations Expected Release - July 2015</vt:lpstr>
      <vt:lpstr>What’s Colorado Take?</vt:lpstr>
      <vt:lpstr>What’s the Catch? </vt:lpstr>
      <vt:lpstr>The Fine Print</vt:lpstr>
      <vt:lpstr>Increased Training Dollars </vt:lpstr>
      <vt:lpstr>National Survey Conducted by NAVAA, NCVC, NNEDV, NAESV  (N = 2,358 respondents) </vt:lpstr>
      <vt:lpstr>Technology</vt:lpstr>
      <vt:lpstr>Do We Have a Plan? Yes, We Do!!</vt:lpstr>
      <vt:lpstr>Show Me the Money!!</vt:lpstr>
      <vt:lpstr>What is Colorado Going to Do?</vt:lpstr>
      <vt:lpstr>DCJ’s Role</vt:lpstr>
      <vt:lpstr>VOCA Regulations   What’s Changing?</vt:lpstr>
      <vt:lpstr>Highlights of Some of the Proposed Changes to VOCA Regulations</vt:lpstr>
      <vt:lpstr>Proposed VOCA Regulations</vt:lpstr>
      <vt:lpstr>Proposed VOCA Regulations</vt:lpstr>
      <vt:lpstr>Proposed VOCA Regulations</vt:lpstr>
      <vt:lpstr>Proposed VOCA Regulations</vt:lpstr>
      <vt:lpstr>Survey Results</vt:lpstr>
      <vt:lpstr>Who, What, Where</vt:lpstr>
      <vt:lpstr>Training Needs (Trends)</vt:lpstr>
      <vt:lpstr>Training Needs (cont.)</vt:lpstr>
      <vt:lpstr>Preferred Methods of Receiving Training</vt:lpstr>
      <vt:lpstr>Service Delivery Needs</vt:lpstr>
      <vt:lpstr>How are needed services determined</vt:lpstr>
      <vt:lpstr>Victim/Survivors Groups  &amp; Highest Need</vt:lpstr>
      <vt:lpstr>Why?</vt:lpstr>
      <vt:lpstr>One-time Needs</vt:lpstr>
      <vt:lpstr>Statewide Needs</vt:lpstr>
      <vt:lpstr>Infrastructure Needs</vt:lpstr>
      <vt:lpstr>Greatest Agency Needs</vt:lpstr>
      <vt:lpstr>How could an increase in funding be used to address the identified gaps/needs of your agency &amp; community?</vt:lpstr>
      <vt:lpstr>If your agency had access to one-time/non-reoccurring funding, how would your agency use the funding?</vt:lpstr>
      <vt:lpstr>One-time funding (continued)</vt:lpstr>
      <vt:lpstr>One-time funding (continued)</vt:lpstr>
      <vt:lpstr>What trends or innovation in serving crime victims/survivors do you see emerging within the next 5 years that could not be adequately addressed with the current level of financial resources?</vt:lpstr>
      <vt:lpstr>Future Trends (continued)</vt:lpstr>
      <vt:lpstr>Future Trends (continued)</vt:lpstr>
      <vt:lpstr>If your agency were to receive a significant ongoing increase in funding, how would your agency use the funding?</vt:lpstr>
      <vt:lpstr>Ongoing Services (continued)</vt:lpstr>
      <vt:lpstr>Ongoing Services (continued)</vt:lpstr>
      <vt:lpstr>Your Thoughts</vt:lpstr>
      <vt:lpstr>Nancy Feldman Manager, Office for Victims Programs</vt:lpstr>
    </vt:vector>
  </TitlesOfParts>
  <Company>CDPS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 Funds &amp; Colorado</dc:title>
  <dc:creator>Nancy Feldman</dc:creator>
  <cp:lastModifiedBy>Windows User</cp:lastModifiedBy>
  <cp:revision>105</cp:revision>
  <dcterms:created xsi:type="dcterms:W3CDTF">2015-05-01T18:25:34Z</dcterms:created>
  <dcterms:modified xsi:type="dcterms:W3CDTF">2015-07-30T19:12:15Z</dcterms:modified>
</cp:coreProperties>
</file>