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handoutMasterIdLst>
    <p:handoutMasterId r:id="rId16"/>
  </p:handoutMasterIdLst>
  <p:sldIdLst>
    <p:sldId id="561" r:id="rId2"/>
    <p:sldId id="631" r:id="rId3"/>
    <p:sldId id="632" r:id="rId4"/>
    <p:sldId id="647" r:id="rId5"/>
    <p:sldId id="640" r:id="rId6"/>
    <p:sldId id="641" r:id="rId7"/>
    <p:sldId id="642" r:id="rId8"/>
    <p:sldId id="643" r:id="rId9"/>
    <p:sldId id="644" r:id="rId10"/>
    <p:sldId id="645" r:id="rId11"/>
    <p:sldId id="646" r:id="rId12"/>
    <p:sldId id="592" r:id="rId13"/>
    <p:sldId id="595"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4C4C44"/>
    <a:srgbClr val="E18613"/>
    <a:srgbClr val="000000"/>
    <a:srgbClr val="ECE4D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5" autoAdjust="0"/>
    <p:restoredTop sz="86812" autoAdjust="0"/>
  </p:normalViewPr>
  <p:slideViewPr>
    <p:cSldViewPr>
      <p:cViewPr varScale="1">
        <p:scale>
          <a:sx n="115" d="100"/>
          <a:sy n="115" d="100"/>
        </p:scale>
        <p:origin x="-1680" y="-102"/>
      </p:cViewPr>
      <p:guideLst>
        <p:guide orient="horz" pos="2160"/>
        <p:guide pos="2880"/>
      </p:guideLst>
    </p:cSldViewPr>
  </p:slideViewPr>
  <p:outlineViewPr>
    <p:cViewPr>
      <p:scale>
        <a:sx n="33" d="100"/>
        <a:sy n="33" d="100"/>
      </p:scale>
      <p:origin x="0" y="7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3300" y="-114"/>
      </p:cViewPr>
      <p:guideLst>
        <p:guide orient="horz" pos="2928"/>
        <p:guide pos="220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29675"/>
            <a:ext cx="3036888"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F768C355-40DB-4587-BF49-A1B4CB44C49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34AE6B0-D332-474B-B187-A8BD8B48F296}" type="datetimeFigureOut">
              <a:rPr lang="en-US"/>
              <a:pPr>
                <a:defRPr/>
              </a:pPr>
              <a:t>3/27/2015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6888"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734BD81F-B031-427A-96E3-CA4ABDF6B35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9BE0CE9-F036-4755-A6FE-1D44FFC8673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b="0" dirty="0" smtClean="0"/>
          </a:p>
        </p:txBody>
      </p:sp>
      <p:sp>
        <p:nvSpPr>
          <p:cNvPr id="4" name="Slide Number Placeholder 3"/>
          <p:cNvSpPr>
            <a:spLocks noGrp="1"/>
          </p:cNvSpPr>
          <p:nvPr>
            <p:ph type="sldNum" sz="quarter" idx="5"/>
          </p:nvPr>
        </p:nvSpPr>
        <p:spPr/>
        <p:txBody>
          <a:bodyPr/>
          <a:lstStyle/>
          <a:p>
            <a:pPr>
              <a:defRPr/>
            </a:pPr>
            <a:fld id="{AB4602FC-4D17-4140-882C-DA19747A00EC}"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97ECADD-3ABA-4C2B-B305-3B6314155E17}"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0A98348D-DFDB-4751-973F-9D4769695B3F}"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484F4C6-B7A4-4016-B650-4DC5AF028B2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34BD81F-B031-427A-96E3-CA4ABDF6B35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D1CEC9F3-9D6F-4A61-84CE-FEFF66402AFE}"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84F4C6-B7A4-4016-B650-4DC5AF028B2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dirty="0" smtClean="0"/>
          </a:p>
        </p:txBody>
      </p:sp>
      <p:sp>
        <p:nvSpPr>
          <p:cNvPr id="4" name="Slide Number Placeholder 3"/>
          <p:cNvSpPr>
            <a:spLocks noGrp="1"/>
          </p:cNvSpPr>
          <p:nvPr>
            <p:ph type="sldNum" sz="quarter" idx="10"/>
          </p:nvPr>
        </p:nvSpPr>
        <p:spPr/>
        <p:txBody>
          <a:bodyPr/>
          <a:lstStyle/>
          <a:p>
            <a:pPr>
              <a:defRPr/>
            </a:pPr>
            <a:fld id="{D1CEC9F3-9D6F-4A61-84CE-FEFF66402AF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smtClean="0"/>
          </a:p>
        </p:txBody>
      </p:sp>
      <p:sp>
        <p:nvSpPr>
          <p:cNvPr id="4" name="Slide Number Placeholder 3"/>
          <p:cNvSpPr>
            <a:spLocks noGrp="1"/>
          </p:cNvSpPr>
          <p:nvPr>
            <p:ph type="sldNum" sz="quarter" idx="10"/>
          </p:nvPr>
        </p:nvSpPr>
        <p:spPr/>
        <p:txBody>
          <a:bodyPr/>
          <a:lstStyle/>
          <a:p>
            <a:pPr>
              <a:defRPr/>
            </a:pPr>
            <a:fld id="{D1CEC9F3-9D6F-4A61-84CE-FEFF66402AFE}"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484F4C6-B7A4-4016-B650-4DC5AF028B2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D1CEC9F3-9D6F-4A61-84CE-FEFF66402AFE}"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7"/>
          <p:cNvCxnSpPr/>
          <p:nvPr userDrawn="1"/>
        </p:nvCxnSpPr>
        <p:spPr>
          <a:xfrm>
            <a:off x="457200" y="13716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buNone/>
              <a:defRPr/>
            </a:lvl1pPr>
            <a:lvl2pPr>
              <a:buNone/>
              <a:defRPr/>
            </a:lvl2pPr>
          </a:lstStyle>
          <a:p>
            <a:pPr lvl="0"/>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907EA0E-1F86-4698-8A0C-37F9E37D2520}" type="datetime1">
              <a:rPr lang="en-US"/>
              <a:pPr>
                <a:defRPr/>
              </a:pPr>
              <a:t>3/27/2015</a:t>
            </a:fld>
            <a:endParaRPr lang="en-US"/>
          </a:p>
        </p:txBody>
      </p:sp>
      <p:sp>
        <p:nvSpPr>
          <p:cNvPr id="5" name="Footer Placeholder 4"/>
          <p:cNvSpPr>
            <a:spLocks noGrp="1"/>
          </p:cNvSpPr>
          <p:nvPr>
            <p:ph type="ftr" sz="quarter" idx="11"/>
          </p:nvPr>
        </p:nvSpPr>
        <p:spPr>
          <a:xfrm>
            <a:off x="2590800" y="6356350"/>
            <a:ext cx="3886200" cy="365125"/>
          </a:xfrm>
          <a:prstGeom prst="rect">
            <a:avLst/>
          </a:prstGeom>
        </p:spPr>
        <p:txBody>
          <a:bodyPr/>
          <a:lstStyle>
            <a:lvl1pPr>
              <a:defRPr>
                <a:cs typeface="+mn-cs"/>
              </a:defRPr>
            </a:lvl1pPr>
          </a:lstStyle>
          <a:p>
            <a:pPr>
              <a:defRPr/>
            </a:pPr>
            <a:r>
              <a:rPr lang="en-US"/>
              <a:t>National Sexual Violence in Detention Education and </a:t>
            </a:r>
          </a:p>
          <a:p>
            <a:pPr>
              <a:defRPr/>
            </a:pPr>
            <a:r>
              <a:rPr lang="en-US"/>
              <a:t>Resource Project Grant #2011-TA-AX-K100</a:t>
            </a:r>
          </a:p>
          <a:p>
            <a:pPr>
              <a:defRPr/>
            </a:pPr>
            <a:endParaRPr lang="en-US"/>
          </a:p>
        </p:txBody>
      </p:sp>
      <p:sp>
        <p:nvSpPr>
          <p:cNvPr id="6" name="Slide Number Placeholder 5"/>
          <p:cNvSpPr>
            <a:spLocks noGrp="1"/>
          </p:cNvSpPr>
          <p:nvPr>
            <p:ph type="sldNum" sz="quarter" idx="12"/>
          </p:nvPr>
        </p:nvSpPr>
        <p:spPr>
          <a:xfrm>
            <a:off x="5791200" y="6356350"/>
            <a:ext cx="2133600" cy="365125"/>
          </a:xfrm>
          <a:prstGeom prst="rect">
            <a:avLst/>
          </a:prstGeom>
        </p:spPr>
        <p:txBody>
          <a:bodyPr/>
          <a:lstStyle>
            <a:lvl1pPr>
              <a:defRPr/>
            </a:lvl1pPr>
          </a:lstStyle>
          <a:p>
            <a:pPr>
              <a:defRPr/>
            </a:pPr>
            <a:fld id="{49710AA6-4366-4320-B506-B3327F61D9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DBFE0CA-5188-4060-8D16-E53156037035}" type="datetime1">
              <a:rPr lang="en-US"/>
              <a:pPr>
                <a:defRPr/>
              </a:pPr>
              <a:t>3/27/2015</a:t>
            </a:fld>
            <a:endParaRPr lang="en-US"/>
          </a:p>
        </p:txBody>
      </p:sp>
      <p:sp>
        <p:nvSpPr>
          <p:cNvPr id="5" name="Footer Placeholder 4"/>
          <p:cNvSpPr>
            <a:spLocks noGrp="1"/>
          </p:cNvSpPr>
          <p:nvPr>
            <p:ph type="ftr" sz="quarter" idx="11"/>
          </p:nvPr>
        </p:nvSpPr>
        <p:spPr>
          <a:xfrm>
            <a:off x="2590800" y="6356350"/>
            <a:ext cx="3886200" cy="365125"/>
          </a:xfrm>
          <a:prstGeom prst="rect">
            <a:avLst/>
          </a:prstGeom>
        </p:spPr>
        <p:txBody>
          <a:bodyPr/>
          <a:lstStyle>
            <a:lvl1pPr>
              <a:defRPr>
                <a:cs typeface="+mn-cs"/>
              </a:defRPr>
            </a:lvl1pPr>
          </a:lstStyle>
          <a:p>
            <a:pPr>
              <a:defRPr/>
            </a:pPr>
            <a:r>
              <a:rPr lang="en-US"/>
              <a:t>National Sexual Violence in Detention Education and </a:t>
            </a:r>
          </a:p>
          <a:p>
            <a:pPr>
              <a:defRPr/>
            </a:pPr>
            <a:r>
              <a:rPr lang="en-US"/>
              <a:t>Resource Project Grant #2011-TA-AX-K100</a:t>
            </a:r>
          </a:p>
          <a:p>
            <a:pPr>
              <a:defRPr/>
            </a:pPr>
            <a:endParaRPr lang="en-US"/>
          </a:p>
        </p:txBody>
      </p:sp>
      <p:sp>
        <p:nvSpPr>
          <p:cNvPr id="6" name="Slide Number Placeholder 5"/>
          <p:cNvSpPr>
            <a:spLocks noGrp="1"/>
          </p:cNvSpPr>
          <p:nvPr>
            <p:ph type="sldNum" sz="quarter" idx="12"/>
          </p:nvPr>
        </p:nvSpPr>
        <p:spPr>
          <a:xfrm>
            <a:off x="5791200" y="6356350"/>
            <a:ext cx="2133600" cy="365125"/>
          </a:xfrm>
          <a:prstGeom prst="rect">
            <a:avLst/>
          </a:prstGeom>
        </p:spPr>
        <p:txBody>
          <a:bodyPr/>
          <a:lstStyle>
            <a:lvl1pPr>
              <a:defRPr/>
            </a:lvl1pPr>
          </a:lstStyle>
          <a:p>
            <a:pPr>
              <a:defRPr/>
            </a:pPr>
            <a:fld id="{6E26A2AA-811D-4B8F-9141-C321BBD8A1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6894317-7B2F-4EF9-93C9-33D6207CD3EB}" type="datetime1">
              <a:rPr lang="en-US"/>
              <a:pPr>
                <a:defRPr/>
              </a:pPr>
              <a:t>3/27/2015</a:t>
            </a:fld>
            <a:endParaRPr lang="en-US"/>
          </a:p>
        </p:txBody>
      </p:sp>
      <p:sp>
        <p:nvSpPr>
          <p:cNvPr id="5" name="Footer Placeholder 4"/>
          <p:cNvSpPr>
            <a:spLocks noGrp="1"/>
          </p:cNvSpPr>
          <p:nvPr>
            <p:ph type="ftr" sz="quarter" idx="11"/>
          </p:nvPr>
        </p:nvSpPr>
        <p:spPr>
          <a:xfrm>
            <a:off x="2590800" y="6356350"/>
            <a:ext cx="3886200" cy="365125"/>
          </a:xfrm>
          <a:prstGeom prst="rect">
            <a:avLst/>
          </a:prstGeom>
        </p:spPr>
        <p:txBody>
          <a:bodyPr/>
          <a:lstStyle>
            <a:lvl1pPr>
              <a:defRPr>
                <a:cs typeface="+mn-cs"/>
              </a:defRPr>
            </a:lvl1pPr>
          </a:lstStyle>
          <a:p>
            <a:pPr>
              <a:defRPr/>
            </a:pPr>
            <a:r>
              <a:rPr lang="en-US"/>
              <a:t>National Sexual Violence in Detention Education and </a:t>
            </a:r>
          </a:p>
          <a:p>
            <a:pPr>
              <a:defRPr/>
            </a:pPr>
            <a:r>
              <a:rPr lang="en-US"/>
              <a:t>Resource Project Grant #2011-TA-AX-K100</a:t>
            </a:r>
          </a:p>
          <a:p>
            <a:pPr>
              <a:defRPr/>
            </a:pPr>
            <a:endParaRPr lang="en-US"/>
          </a:p>
        </p:txBody>
      </p:sp>
      <p:sp>
        <p:nvSpPr>
          <p:cNvPr id="6" name="Slide Number Placeholder 5"/>
          <p:cNvSpPr>
            <a:spLocks noGrp="1"/>
          </p:cNvSpPr>
          <p:nvPr>
            <p:ph type="sldNum" sz="quarter" idx="12"/>
          </p:nvPr>
        </p:nvSpPr>
        <p:spPr>
          <a:xfrm>
            <a:off x="5791200" y="6356350"/>
            <a:ext cx="2133600" cy="365125"/>
          </a:xfrm>
          <a:prstGeom prst="rect">
            <a:avLst/>
          </a:prstGeom>
        </p:spPr>
        <p:txBody>
          <a:bodyPr/>
          <a:lstStyle>
            <a:lvl1pPr>
              <a:defRPr/>
            </a:lvl1pPr>
          </a:lstStyle>
          <a:p>
            <a:pPr>
              <a:defRPr/>
            </a:pPr>
            <a:fld id="{73572910-A494-4E3D-9F0D-490100ADD6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bullets)">
    <p:spTree>
      <p:nvGrpSpPr>
        <p:cNvPr id="1" name=""/>
        <p:cNvGrpSpPr/>
        <p:nvPr/>
      </p:nvGrpSpPr>
      <p:grpSpPr>
        <a:xfrm>
          <a:off x="0" y="0"/>
          <a:ext cx="0" cy="0"/>
          <a:chOff x="0" y="0"/>
          <a:chExt cx="0" cy="0"/>
        </a:xfrm>
      </p:grpSpPr>
      <p:cxnSp>
        <p:nvCxnSpPr>
          <p:cNvPr id="4" name="Straight Connector 3"/>
          <p:cNvCxnSpPr/>
          <p:nvPr userDrawn="1"/>
        </p:nvCxnSpPr>
        <p:spPr>
          <a:xfrm>
            <a:off x="457200" y="13716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35110D8-97F0-4236-A19E-12D5BED97061}" type="datetime1">
              <a:rPr lang="en-US"/>
              <a:pPr>
                <a:defRPr/>
              </a:pPr>
              <a:t>3/27/2015</a:t>
            </a:fld>
            <a:endParaRPr lang="en-US"/>
          </a:p>
        </p:txBody>
      </p:sp>
      <p:sp>
        <p:nvSpPr>
          <p:cNvPr id="6" name="Slide Number Placeholder 5"/>
          <p:cNvSpPr>
            <a:spLocks noGrp="1"/>
          </p:cNvSpPr>
          <p:nvPr>
            <p:ph type="sldNum" sz="quarter" idx="11"/>
          </p:nvPr>
        </p:nvSpPr>
        <p:spPr>
          <a:xfrm>
            <a:off x="5791200" y="6356350"/>
            <a:ext cx="2133600" cy="365125"/>
          </a:xfrm>
          <a:prstGeom prst="rect">
            <a:avLst/>
          </a:prstGeom>
        </p:spPr>
        <p:txBody>
          <a:bodyPr/>
          <a:lstStyle>
            <a:lvl1pPr>
              <a:defRPr/>
            </a:lvl1pPr>
          </a:lstStyle>
          <a:p>
            <a:pPr>
              <a:defRPr/>
            </a:pPr>
            <a:fld id="{E7D7C425-6175-4121-89F3-59A6E9CC0F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4" name="Straight Connector 10"/>
          <p:cNvCxnSpPr/>
          <p:nvPr userDrawn="1"/>
        </p:nvCxnSpPr>
        <p:spPr>
          <a:xfrm>
            <a:off x="457200" y="13716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cxnSp>
        <p:nvCxnSpPr>
          <p:cNvPr id="4" name="Straight Connector 6"/>
          <p:cNvCxnSpPr/>
          <p:nvPr userDrawn="1"/>
        </p:nvCxnSpPr>
        <p:spPr>
          <a:xfrm>
            <a:off x="457200" y="38100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828800"/>
            <a:ext cx="7772400" cy="1470025"/>
          </a:xfrm>
        </p:spPr>
        <p:txBody>
          <a:bodyPr/>
          <a:lstStyle>
            <a:lvl1pPr algn="ct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600">
                <a:solidFill>
                  <a:srgbClr val="4C4C4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7D57AF3-0D01-4622-9E09-5C8942752CBD}" type="datetime1">
              <a:rPr lang="en-US"/>
              <a:pPr>
                <a:defRPr/>
              </a:pPr>
              <a:t>3/27/2015</a:t>
            </a:fld>
            <a:endParaRPr lang="en-US"/>
          </a:p>
        </p:txBody>
      </p:sp>
      <p:sp>
        <p:nvSpPr>
          <p:cNvPr id="6" name="Slide Number Placeholder 5"/>
          <p:cNvSpPr>
            <a:spLocks noGrp="1"/>
          </p:cNvSpPr>
          <p:nvPr>
            <p:ph type="sldNum" sz="quarter" idx="11"/>
          </p:nvPr>
        </p:nvSpPr>
        <p:spPr>
          <a:xfrm>
            <a:off x="5791200" y="6356350"/>
            <a:ext cx="2133600" cy="365125"/>
          </a:xfrm>
          <a:prstGeom prst="rect">
            <a:avLst/>
          </a:prstGeom>
        </p:spPr>
        <p:txBody>
          <a:bodyPr/>
          <a:lstStyle>
            <a:lvl1pPr>
              <a:defRPr/>
            </a:lvl1pPr>
          </a:lstStyle>
          <a:p>
            <a:pPr>
              <a:defRPr/>
            </a:pPr>
            <a:fld id="{16DABAA9-E86F-4048-8F99-D0DBC33513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4" name="Straight Connector 10"/>
          <p:cNvCxnSpPr/>
          <p:nvPr userDrawn="1"/>
        </p:nvCxnSpPr>
        <p:spPr>
          <a:xfrm>
            <a:off x="457200" y="13716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DE5655E-7AE1-47DE-AF9D-6FDA58558E2E}" type="datetime1">
              <a:rPr lang="en-US"/>
              <a:pPr>
                <a:defRPr/>
              </a:pPr>
              <a:t>3/27/2015</a:t>
            </a:fld>
            <a:endParaRPr lang="en-US"/>
          </a:p>
        </p:txBody>
      </p:sp>
      <p:sp>
        <p:nvSpPr>
          <p:cNvPr id="6" name="Slide Number Placeholder 5"/>
          <p:cNvSpPr>
            <a:spLocks noGrp="1"/>
          </p:cNvSpPr>
          <p:nvPr>
            <p:ph type="sldNum" sz="quarter" idx="11"/>
          </p:nvPr>
        </p:nvSpPr>
        <p:spPr>
          <a:xfrm>
            <a:off x="5791200" y="6356350"/>
            <a:ext cx="2133600" cy="365125"/>
          </a:xfrm>
          <a:prstGeom prst="rect">
            <a:avLst/>
          </a:prstGeom>
        </p:spPr>
        <p:txBody>
          <a:bodyPr/>
          <a:lstStyle>
            <a:lvl1pPr>
              <a:defRPr/>
            </a:lvl1pPr>
          </a:lstStyle>
          <a:p>
            <a:pPr>
              <a:defRPr/>
            </a:pPr>
            <a:fld id="{2AAE3266-44D3-4A23-98B0-02EFFB9F83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12"/>
          <p:cNvCxnSpPr/>
          <p:nvPr userDrawn="1"/>
        </p:nvCxnSpPr>
        <p:spPr>
          <a:xfrm>
            <a:off x="457200" y="13716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457200" y="1600200"/>
            <a:ext cx="4038600" cy="4525963"/>
          </a:xfrm>
        </p:spPr>
        <p:txBody>
          <a:bodyPr/>
          <a:lstStyle>
            <a:lvl1pPr>
              <a:buNone/>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buNone/>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2"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6" name="Date Placeholder 4"/>
          <p:cNvSpPr>
            <a:spLocks noGrp="1"/>
          </p:cNvSpPr>
          <p:nvPr>
            <p:ph type="dt" sz="half" idx="10"/>
          </p:nvPr>
        </p:nvSpPr>
        <p:spPr>
          <a:xfrm>
            <a:off x="457200" y="6356350"/>
            <a:ext cx="2133600" cy="365125"/>
          </a:xfrm>
          <a:prstGeom prst="rect">
            <a:avLst/>
          </a:prstGeom>
        </p:spPr>
        <p:txBody>
          <a:bodyPr/>
          <a:lstStyle>
            <a:lvl1pPr>
              <a:defRPr/>
            </a:lvl1pPr>
          </a:lstStyle>
          <a:p>
            <a:pPr>
              <a:defRPr/>
            </a:pPr>
            <a:fld id="{FA5C4799-8895-4744-899E-B62FB54C0E6F}" type="datetime1">
              <a:rPr lang="en-US"/>
              <a:pPr>
                <a:defRPr/>
              </a:pPr>
              <a:t>3/27/2015</a:t>
            </a:fld>
            <a:endParaRPr lang="en-US"/>
          </a:p>
        </p:txBody>
      </p:sp>
      <p:sp>
        <p:nvSpPr>
          <p:cNvPr id="7" name="Slide Number Placeholder 6"/>
          <p:cNvSpPr>
            <a:spLocks noGrp="1"/>
          </p:cNvSpPr>
          <p:nvPr>
            <p:ph type="sldNum" sz="quarter" idx="11"/>
          </p:nvPr>
        </p:nvSpPr>
        <p:spPr>
          <a:xfrm>
            <a:off x="5791200" y="6356350"/>
            <a:ext cx="2133600" cy="365125"/>
          </a:xfrm>
          <a:prstGeom prst="rect">
            <a:avLst/>
          </a:prstGeom>
        </p:spPr>
        <p:txBody>
          <a:bodyPr/>
          <a:lstStyle>
            <a:lvl1pPr>
              <a:defRPr/>
            </a:lvl1pPr>
          </a:lstStyle>
          <a:p>
            <a:pPr>
              <a:defRPr/>
            </a:pPr>
            <a:fld id="{92CB1FA1-4F9F-436E-96A1-93A9B02FD967}" type="slidenum">
              <a:rPr lang="en-US"/>
              <a:pPr>
                <a:defRPr/>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12"/>
          <p:cNvCxnSpPr/>
          <p:nvPr userDrawn="1"/>
        </p:nvCxnSpPr>
        <p:spPr>
          <a:xfrm>
            <a:off x="457200" y="137160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600200"/>
            <a:ext cx="4040188" cy="639762"/>
          </a:xfrm>
        </p:spPr>
        <p:txBody>
          <a:bodyPr anchor="b"/>
          <a:lstStyle>
            <a:lvl1pPr marL="0" indent="0">
              <a:buNone/>
              <a:defRPr sz="2600" b="1">
                <a:solidFill>
                  <a:srgbClr val="4C4C4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11313"/>
            <a:ext cx="4041775" cy="639762"/>
          </a:xfrm>
        </p:spPr>
        <p:txBody>
          <a:bodyPr anchor="b"/>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
          <p:cNvSpPr>
            <a:spLocks noGrp="1"/>
          </p:cNvSpPr>
          <p:nvPr>
            <p:ph type="title"/>
          </p:nvPr>
        </p:nvSpPr>
        <p:spPr>
          <a:xfrm>
            <a:off x="457200" y="274638"/>
            <a:ext cx="8229600" cy="1143000"/>
          </a:xfrm>
        </p:spPr>
        <p:txBody>
          <a:bodyPr/>
          <a:lstStyle/>
          <a:p>
            <a:r>
              <a:rPr lang="en-US" dirty="0" smtClean="0"/>
              <a:t>Click to edit Master title style</a:t>
            </a:r>
            <a:endParaRPr lang="en-US" dirty="0"/>
          </a:p>
        </p:txBody>
      </p:sp>
      <p:sp>
        <p:nvSpPr>
          <p:cNvPr id="8" name="Date Placeholder 6"/>
          <p:cNvSpPr>
            <a:spLocks noGrp="1"/>
          </p:cNvSpPr>
          <p:nvPr>
            <p:ph type="dt" sz="half" idx="10"/>
          </p:nvPr>
        </p:nvSpPr>
        <p:spPr>
          <a:xfrm>
            <a:off x="457200" y="6356350"/>
            <a:ext cx="2133600" cy="365125"/>
          </a:xfrm>
          <a:prstGeom prst="rect">
            <a:avLst/>
          </a:prstGeom>
        </p:spPr>
        <p:txBody>
          <a:bodyPr/>
          <a:lstStyle>
            <a:lvl1pPr>
              <a:defRPr/>
            </a:lvl1pPr>
          </a:lstStyle>
          <a:p>
            <a:pPr>
              <a:defRPr/>
            </a:pPr>
            <a:fld id="{50F1E5D0-9BFD-4875-B4DB-1FA7681E23F1}" type="datetime1">
              <a:rPr lang="en-US"/>
              <a:pPr>
                <a:defRPr/>
              </a:pPr>
              <a:t>3/27/2015</a:t>
            </a:fld>
            <a:endParaRPr lang="en-US"/>
          </a:p>
        </p:txBody>
      </p:sp>
      <p:sp>
        <p:nvSpPr>
          <p:cNvPr id="9" name="Slide Number Placeholder 8"/>
          <p:cNvSpPr>
            <a:spLocks noGrp="1"/>
          </p:cNvSpPr>
          <p:nvPr>
            <p:ph type="sldNum" sz="quarter" idx="11"/>
          </p:nvPr>
        </p:nvSpPr>
        <p:spPr>
          <a:xfrm>
            <a:off x="5791200" y="6356350"/>
            <a:ext cx="2133600" cy="365125"/>
          </a:xfrm>
          <a:prstGeom prst="rect">
            <a:avLst/>
          </a:prstGeom>
        </p:spPr>
        <p:txBody>
          <a:bodyPr/>
          <a:lstStyle>
            <a:lvl1pPr>
              <a:defRPr/>
            </a:lvl1pPr>
          </a:lstStyle>
          <a:p>
            <a:pPr>
              <a:defRPr/>
            </a:pPr>
            <a:fld id="{A07843F9-9CC9-44F1-A806-76094F0CB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Box 6"/>
          <p:cNvSpPr txBox="1"/>
          <p:nvPr userDrawn="1"/>
        </p:nvSpPr>
        <p:spPr>
          <a:xfrm>
            <a:off x="1295400" y="1676400"/>
            <a:ext cx="6553200" cy="708025"/>
          </a:xfrm>
          <a:prstGeom prst="rect">
            <a:avLst/>
          </a:prstGeom>
          <a:noFill/>
        </p:spPr>
        <p:txBody>
          <a:bodyPr>
            <a:spAutoFit/>
          </a:bodyPr>
          <a:lstStyle/>
          <a:p>
            <a:pPr algn="ctr">
              <a:defRPr/>
            </a:pPr>
            <a:r>
              <a:rPr lang="en-US" sz="4000" b="1" dirty="0">
                <a:solidFill>
                  <a:srgbClr val="E18613"/>
                </a:solidFill>
                <a:latin typeface="+mj-lt"/>
                <a:cs typeface="+mn-cs"/>
              </a:rPr>
              <a:t>Webinar Title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4C4C4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9D754521-F93D-4758-A468-FE79D963834B}" type="datetime1">
              <a:rPr lang="en-US"/>
              <a:pPr>
                <a:defRPr/>
              </a:pPr>
              <a:t>3/27/2015</a:t>
            </a:fld>
            <a:endParaRPr lang="en-US"/>
          </a:p>
        </p:txBody>
      </p:sp>
      <p:sp>
        <p:nvSpPr>
          <p:cNvPr id="6" name="Footer Placeholder 4"/>
          <p:cNvSpPr>
            <a:spLocks noGrp="1"/>
          </p:cNvSpPr>
          <p:nvPr>
            <p:ph type="ftr" sz="quarter" idx="11"/>
          </p:nvPr>
        </p:nvSpPr>
        <p:spPr>
          <a:xfrm>
            <a:off x="2590800" y="6356350"/>
            <a:ext cx="3886200" cy="365125"/>
          </a:xfrm>
          <a:prstGeom prst="rect">
            <a:avLst/>
          </a:prstGeom>
        </p:spPr>
        <p:txBody>
          <a:bodyPr/>
          <a:lstStyle>
            <a:lvl1pPr>
              <a:defRPr>
                <a:cs typeface="+mn-cs"/>
              </a:defRPr>
            </a:lvl1pPr>
          </a:lstStyle>
          <a:p>
            <a:pPr>
              <a:defRPr/>
            </a:pPr>
            <a:r>
              <a:rPr lang="en-US"/>
              <a:t>National Sexual Violence in Detention Education and </a:t>
            </a:r>
          </a:p>
          <a:p>
            <a:pPr>
              <a:defRPr/>
            </a:pPr>
            <a:r>
              <a:rPr lang="en-US"/>
              <a:t>Resource Project Grant #2011-TA-AX-K100</a:t>
            </a:r>
          </a:p>
          <a:p>
            <a:pPr>
              <a:defRPr/>
            </a:pPr>
            <a:endParaRPr lang="en-US"/>
          </a:p>
        </p:txBody>
      </p:sp>
      <p:sp>
        <p:nvSpPr>
          <p:cNvPr id="7" name="Slide Number Placeholder 5"/>
          <p:cNvSpPr>
            <a:spLocks noGrp="1"/>
          </p:cNvSpPr>
          <p:nvPr>
            <p:ph type="sldNum" sz="quarter" idx="12"/>
          </p:nvPr>
        </p:nvSpPr>
        <p:spPr>
          <a:xfrm>
            <a:off x="5791200" y="6356350"/>
            <a:ext cx="2133600" cy="365125"/>
          </a:xfrm>
          <a:prstGeom prst="rect">
            <a:avLst/>
          </a:prstGeom>
        </p:spPr>
        <p:txBody>
          <a:bodyPr/>
          <a:lstStyle>
            <a:lvl1pPr algn="ctr">
              <a:defRPr/>
            </a:lvl1pPr>
          </a:lstStyle>
          <a:p>
            <a:pPr>
              <a:defRPr/>
            </a:pPr>
            <a:fld id="{2F6F6989-F888-4F51-BC69-2D98A37164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A70C8FE-0684-4A8D-BA89-5622CC299185}" type="datetime1">
              <a:rPr lang="en-US"/>
              <a:pPr>
                <a:defRPr/>
              </a:pPr>
              <a:t>3/27/2015</a:t>
            </a:fld>
            <a:endParaRPr lang="en-US"/>
          </a:p>
        </p:txBody>
      </p:sp>
      <p:sp>
        <p:nvSpPr>
          <p:cNvPr id="5" name="Footer Placeholder 4"/>
          <p:cNvSpPr>
            <a:spLocks noGrp="1"/>
          </p:cNvSpPr>
          <p:nvPr>
            <p:ph type="ftr" sz="quarter" idx="11"/>
          </p:nvPr>
        </p:nvSpPr>
        <p:spPr>
          <a:xfrm>
            <a:off x="2590800" y="6356350"/>
            <a:ext cx="3886200" cy="365125"/>
          </a:xfrm>
          <a:prstGeom prst="rect">
            <a:avLst/>
          </a:prstGeom>
        </p:spPr>
        <p:txBody>
          <a:bodyPr/>
          <a:lstStyle>
            <a:lvl1pPr>
              <a:defRPr>
                <a:cs typeface="+mn-cs"/>
              </a:defRPr>
            </a:lvl1pPr>
          </a:lstStyle>
          <a:p>
            <a:pPr>
              <a:defRPr/>
            </a:pPr>
            <a:r>
              <a:rPr lang="en-US"/>
              <a:t>National Sexual Violence in Detention Education and </a:t>
            </a:r>
          </a:p>
          <a:p>
            <a:pPr>
              <a:defRPr/>
            </a:pPr>
            <a:r>
              <a:rPr lang="en-US"/>
              <a:t>Resource Project Grant #2011-TA-AX-K100</a:t>
            </a:r>
          </a:p>
          <a:p>
            <a:pPr>
              <a:defRPr/>
            </a:pPr>
            <a:endParaRPr lang="en-US"/>
          </a:p>
        </p:txBody>
      </p:sp>
      <p:sp>
        <p:nvSpPr>
          <p:cNvPr id="6" name="Slide Number Placeholder 5"/>
          <p:cNvSpPr>
            <a:spLocks noGrp="1"/>
          </p:cNvSpPr>
          <p:nvPr>
            <p:ph type="sldNum" sz="quarter" idx="12"/>
          </p:nvPr>
        </p:nvSpPr>
        <p:spPr>
          <a:xfrm>
            <a:off x="5791200" y="6356350"/>
            <a:ext cx="2133600" cy="365125"/>
          </a:xfrm>
          <a:prstGeom prst="rect">
            <a:avLst/>
          </a:prstGeom>
        </p:spPr>
        <p:txBody>
          <a:bodyPr/>
          <a:lstStyle>
            <a:lvl1pPr>
              <a:defRPr/>
            </a:lvl1pPr>
          </a:lstStyle>
          <a:p>
            <a:pPr>
              <a:defRPr/>
            </a:pPr>
            <a:fld id="{225239E4-33CC-4F04-84CD-41370ABD64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38F4AE2-357C-4E84-B73F-A21039E4AC35}" type="datetime1">
              <a:rPr lang="en-US"/>
              <a:pPr>
                <a:defRPr/>
              </a:pPr>
              <a:t>3/27/2015</a:t>
            </a:fld>
            <a:endParaRPr lang="en-US"/>
          </a:p>
        </p:txBody>
      </p:sp>
      <p:sp>
        <p:nvSpPr>
          <p:cNvPr id="5" name="Footer Placeholder 4"/>
          <p:cNvSpPr>
            <a:spLocks noGrp="1"/>
          </p:cNvSpPr>
          <p:nvPr>
            <p:ph type="ftr" sz="quarter" idx="11"/>
          </p:nvPr>
        </p:nvSpPr>
        <p:spPr>
          <a:xfrm>
            <a:off x="2590800" y="6356350"/>
            <a:ext cx="3886200" cy="365125"/>
          </a:xfrm>
          <a:prstGeom prst="rect">
            <a:avLst/>
          </a:prstGeom>
        </p:spPr>
        <p:txBody>
          <a:bodyPr/>
          <a:lstStyle>
            <a:lvl1pPr>
              <a:defRPr>
                <a:cs typeface="+mn-cs"/>
              </a:defRPr>
            </a:lvl1pPr>
          </a:lstStyle>
          <a:p>
            <a:pPr>
              <a:defRPr/>
            </a:pPr>
            <a:r>
              <a:rPr lang="en-US"/>
              <a:t>National Sexual Violence in Detention Education and </a:t>
            </a:r>
          </a:p>
          <a:p>
            <a:pPr>
              <a:defRPr/>
            </a:pPr>
            <a:r>
              <a:rPr lang="en-US"/>
              <a:t>Resource Project Grant #2011-TA-AX-K100</a:t>
            </a:r>
          </a:p>
          <a:p>
            <a:pPr>
              <a:defRPr/>
            </a:pPr>
            <a:endParaRPr lang="en-US"/>
          </a:p>
        </p:txBody>
      </p:sp>
      <p:sp>
        <p:nvSpPr>
          <p:cNvPr id="6" name="Slide Number Placeholder 5"/>
          <p:cNvSpPr>
            <a:spLocks noGrp="1"/>
          </p:cNvSpPr>
          <p:nvPr>
            <p:ph type="sldNum" sz="quarter" idx="12"/>
          </p:nvPr>
        </p:nvSpPr>
        <p:spPr>
          <a:xfrm>
            <a:off x="5791200" y="6356350"/>
            <a:ext cx="2133600" cy="365125"/>
          </a:xfrm>
          <a:prstGeom prst="rect">
            <a:avLst/>
          </a:prstGeom>
        </p:spPr>
        <p:txBody>
          <a:bodyPr/>
          <a:lstStyle>
            <a:lvl1pPr>
              <a:defRPr/>
            </a:lvl1pPr>
          </a:lstStyle>
          <a:p>
            <a:pPr>
              <a:defRPr/>
            </a:pPr>
            <a:fld id="{E6FCE78C-F082-4059-8673-2BD8BDC450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ECE4D1"/>
            </a:gs>
            <a:gs pos="50000">
              <a:srgbClr val="ECE4D1"/>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Lst>
  <p:hf sldNum="0" hdr="0" dt="0"/>
  <p:txStyles>
    <p:titleStyle>
      <a:lvl1pPr algn="l" rtl="0" eaLnBrk="0" fontAlgn="base" hangingPunct="0">
        <a:spcBef>
          <a:spcPct val="0"/>
        </a:spcBef>
        <a:spcAft>
          <a:spcPct val="0"/>
        </a:spcAft>
        <a:defRPr sz="3200" b="1" kern="1200">
          <a:solidFill>
            <a:schemeClr val="tx1"/>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3200" b="1">
          <a:solidFill>
            <a:schemeClr val="tx1"/>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3200" b="1">
          <a:solidFill>
            <a:schemeClr val="tx1"/>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3200" b="1">
          <a:solidFill>
            <a:schemeClr val="tx1"/>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3200" b="1">
          <a:solidFill>
            <a:schemeClr val="tx1"/>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ts val="1200"/>
        </a:spcBef>
        <a:spcAft>
          <a:spcPct val="0"/>
        </a:spcAft>
        <a:buFont typeface="Arial" charset="0"/>
        <a:buChar char="•"/>
        <a:defRPr sz="2600" kern="1200">
          <a:solidFill>
            <a:srgbClr val="4C4C44"/>
          </a:solidFill>
          <a:latin typeface="Verdana" pitchFamily="34" charset="0"/>
          <a:ea typeface="Verdana" pitchFamily="34" charset="0"/>
          <a:cs typeface="Verdana" pitchFamily="34" charset="0"/>
        </a:defRPr>
      </a:lvl1pPr>
      <a:lvl2pPr marL="742950" indent="-285750" algn="l" rtl="0" eaLnBrk="0" fontAlgn="base" hangingPunct="0">
        <a:spcBef>
          <a:spcPts val="1200"/>
        </a:spcBef>
        <a:spcAft>
          <a:spcPct val="0"/>
        </a:spcAft>
        <a:buFont typeface="Arial" charset="0"/>
        <a:buChar char="–"/>
        <a:defRPr sz="2400" kern="1200">
          <a:solidFill>
            <a:srgbClr val="4C4C44"/>
          </a:solidFill>
          <a:latin typeface="Verdana" pitchFamily="34" charset="0"/>
          <a:ea typeface="Verdana" pitchFamily="34" charset="0"/>
          <a:cs typeface="Verdana" pitchFamily="34" charset="0"/>
        </a:defRPr>
      </a:lvl2pPr>
      <a:lvl3pPr marL="1143000" indent="-228600" algn="l" rtl="0" eaLnBrk="0" fontAlgn="base" hangingPunct="0">
        <a:spcBef>
          <a:spcPts val="1200"/>
        </a:spcBef>
        <a:spcAft>
          <a:spcPct val="0"/>
        </a:spcAft>
        <a:buFont typeface="Arial" charset="0"/>
        <a:buChar char="•"/>
        <a:defRPr sz="2000" kern="1200">
          <a:solidFill>
            <a:srgbClr val="4C4C44"/>
          </a:solidFill>
          <a:latin typeface="Verdana" pitchFamily="34" charset="0"/>
          <a:ea typeface="Verdana" pitchFamily="34" charset="0"/>
          <a:cs typeface="Verdana" pitchFamily="34" charset="0"/>
        </a:defRPr>
      </a:lvl3pPr>
      <a:lvl4pPr marL="1600200" indent="-228600" algn="l" rtl="0" eaLnBrk="0" fontAlgn="base" hangingPunct="0">
        <a:spcBef>
          <a:spcPts val="1200"/>
        </a:spcBef>
        <a:spcAft>
          <a:spcPct val="0"/>
        </a:spcAft>
        <a:buFont typeface="Arial" charset="0"/>
        <a:buChar char="–"/>
        <a:defRPr kern="1200">
          <a:solidFill>
            <a:srgbClr val="4C4C44"/>
          </a:solidFill>
          <a:latin typeface="Verdana" pitchFamily="34" charset="0"/>
          <a:ea typeface="Verdana" pitchFamily="34" charset="0"/>
          <a:cs typeface="Verdana" pitchFamily="34" charset="0"/>
        </a:defRPr>
      </a:lvl4pPr>
      <a:lvl5pPr marL="2057400" indent="-228600" algn="l" rtl="0" eaLnBrk="0" fontAlgn="base" hangingPunct="0">
        <a:spcBef>
          <a:spcPts val="1200"/>
        </a:spcBef>
        <a:spcAft>
          <a:spcPct val="0"/>
        </a:spcAft>
        <a:buFont typeface="Arial" charset="0"/>
        <a:buChar char="»"/>
        <a:defRPr sz="1600" kern="1200">
          <a:solidFill>
            <a:srgbClr val="4C4C44"/>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ctrTitle"/>
          </p:nvPr>
        </p:nvSpPr>
        <p:spPr>
          <a:xfrm>
            <a:off x="762000" y="2133600"/>
            <a:ext cx="7772400" cy="2286000"/>
          </a:xfrm>
        </p:spPr>
        <p:txBody>
          <a:bodyPr/>
          <a:lstStyle/>
          <a:p>
            <a:r>
              <a:rPr lang="en-US" sz="4200" smtClean="0"/>
              <a:t>Module 2</a:t>
            </a:r>
          </a:p>
        </p:txBody>
      </p:sp>
      <p:sp>
        <p:nvSpPr>
          <p:cNvPr id="15363" name="Subtitle 7"/>
          <p:cNvSpPr>
            <a:spLocks noGrp="1"/>
          </p:cNvSpPr>
          <p:nvPr>
            <p:ph type="subTitle" idx="1"/>
          </p:nvPr>
        </p:nvSpPr>
        <p:spPr/>
        <p:txBody>
          <a:bodyPr/>
          <a:lstStyle/>
          <a:p>
            <a:r>
              <a:rPr lang="en-US" sz="3200" b="1" smtClean="0"/>
              <a:t>Legal Considerations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Title 2"/>
          <p:cNvSpPr>
            <a:spLocks noGrp="1"/>
          </p:cNvSpPr>
          <p:nvPr>
            <p:ph type="title"/>
          </p:nvPr>
        </p:nvSpPr>
        <p:spPr/>
        <p:txBody>
          <a:bodyPr/>
          <a:lstStyle/>
          <a:p>
            <a:r>
              <a:rPr lang="en-US" dirty="0" smtClean="0"/>
              <a:t>Colorado Criminal Law</a:t>
            </a:r>
            <a:br>
              <a:rPr lang="en-US" dirty="0" smtClean="0"/>
            </a:br>
            <a:r>
              <a:rPr lang="en-US" dirty="0" smtClean="0"/>
              <a:t>COLO. REV. STAT. §18-7-701</a:t>
            </a:r>
          </a:p>
        </p:txBody>
      </p:sp>
      <p:sp>
        <p:nvSpPr>
          <p:cNvPr id="7" name="Content Placeholder 6"/>
          <p:cNvSpPr>
            <a:spLocks noGrp="1"/>
          </p:cNvSpPr>
          <p:nvPr>
            <p:ph idx="1"/>
          </p:nvPr>
        </p:nvSpPr>
        <p:spPr/>
        <p:txBody>
          <a:bodyPr/>
          <a:lstStyle/>
          <a:p>
            <a:pPr marL="283464" indent="-283464">
              <a:spcBef>
                <a:spcPts val="600"/>
              </a:spcBef>
              <a:spcAft>
                <a:spcPts val="0"/>
              </a:spcAft>
              <a:buFont typeface="Arial" charset="0"/>
              <a:buNone/>
              <a:defRPr/>
            </a:pPr>
            <a:r>
              <a:rPr lang="en-US" sz="2400" b="1" dirty="0" smtClean="0"/>
              <a:t>Sexual conduct in a correctional institution:</a:t>
            </a:r>
            <a:endParaRPr lang="en-US" sz="2400" dirty="0" smtClean="0"/>
          </a:p>
          <a:p>
            <a:pPr marL="283464" indent="-283464">
              <a:spcAft>
                <a:spcPts val="600"/>
              </a:spcAft>
              <a:buFont typeface="Arial" pitchFamily="34" charset="0"/>
              <a:buChar char="•"/>
              <a:defRPr/>
            </a:pPr>
            <a:r>
              <a:rPr lang="en-US" sz="2400" dirty="0" smtClean="0"/>
              <a:t>Occurs when an employee, contract employee or volunteer of a correctional institution engages in sexual conduct with a person who is in custody</a:t>
            </a:r>
          </a:p>
          <a:p>
            <a:pPr marL="283464" indent="-283464">
              <a:spcAft>
                <a:spcPts val="600"/>
              </a:spcAft>
              <a:buFont typeface="Arial" pitchFamily="34" charset="0"/>
              <a:buChar char="•"/>
              <a:defRPr/>
            </a:pPr>
            <a:r>
              <a:rPr lang="en-US" sz="2400" dirty="0" smtClean="0"/>
              <a:t>Includes sexual contact, sexual intrusion, or sexual penetration between a staff/volunteer and an inmate</a:t>
            </a:r>
          </a:p>
          <a:p>
            <a:pPr marL="283464" indent="-283464">
              <a:spcAft>
                <a:spcPts val="600"/>
              </a:spcAft>
              <a:buFont typeface="Arial" pitchFamily="34" charset="0"/>
              <a:buChar char="•"/>
              <a:defRPr/>
            </a:pPr>
            <a:r>
              <a:rPr lang="en-US" sz="2400" dirty="0" smtClean="0"/>
              <a:t>May be considered a class 5 or 6 felony or a class 1 misdemeanor</a:t>
            </a:r>
          </a:p>
          <a:p>
            <a:pPr>
              <a:buFont typeface="Arial" charset="0"/>
              <a:buNone/>
              <a:defRPr/>
            </a:pP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spcAft>
                <a:spcPts val="600"/>
              </a:spcAft>
              <a:buFont typeface="Arial" pitchFamily="34" charset="0"/>
              <a:buChar char="•"/>
            </a:pPr>
            <a:r>
              <a:rPr lang="en-US" sz="2800" dirty="0" smtClean="0"/>
              <a:t>Passed in 1993</a:t>
            </a:r>
          </a:p>
          <a:p>
            <a:pPr>
              <a:spcAft>
                <a:spcPts val="600"/>
              </a:spcAft>
              <a:buFont typeface="Arial" pitchFamily="34" charset="0"/>
              <a:buChar char="•"/>
            </a:pPr>
            <a:r>
              <a:rPr lang="en-US" sz="2800" dirty="0" smtClean="0"/>
              <a:t>Provides crime victims with certain and specific rights</a:t>
            </a:r>
          </a:p>
          <a:p>
            <a:pPr>
              <a:spcAft>
                <a:spcPts val="600"/>
              </a:spcAft>
              <a:buFont typeface="Arial" pitchFamily="34" charset="0"/>
              <a:buChar char="•"/>
            </a:pPr>
            <a:r>
              <a:rPr lang="en-US" sz="2800" dirty="0" smtClean="0"/>
              <a:t>Spells out procedures for State and local law enforcement, probation, corrections, prosecutors, and advocates within the criminal justice system</a:t>
            </a:r>
          </a:p>
        </p:txBody>
      </p:sp>
      <p:sp>
        <p:nvSpPr>
          <p:cNvPr id="6" name="Title 5"/>
          <p:cNvSpPr>
            <a:spLocks noGrp="1"/>
          </p:cNvSpPr>
          <p:nvPr>
            <p:ph type="title"/>
          </p:nvPr>
        </p:nvSpPr>
        <p:spPr/>
        <p:txBody>
          <a:bodyPr/>
          <a:lstStyle/>
          <a:p>
            <a:r>
              <a:rPr lang="en-US" dirty="0" smtClean="0"/>
              <a:t>Colorado Victim Rights Act</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Recent Case Law – 10</a:t>
            </a:r>
            <a:r>
              <a:rPr lang="en-US" baseline="30000" smtClean="0"/>
              <a:t>th</a:t>
            </a:r>
            <a:r>
              <a:rPr lang="en-US" smtClean="0"/>
              <a:t> Circuit</a:t>
            </a:r>
          </a:p>
        </p:txBody>
      </p:sp>
      <p:sp>
        <p:nvSpPr>
          <p:cNvPr id="25603" name="Content Placeholder 2"/>
          <p:cNvSpPr>
            <a:spLocks noGrp="1"/>
          </p:cNvSpPr>
          <p:nvPr>
            <p:ph idx="1"/>
          </p:nvPr>
        </p:nvSpPr>
        <p:spPr/>
        <p:txBody>
          <a:bodyPr/>
          <a:lstStyle/>
          <a:p>
            <a:r>
              <a:rPr lang="en-US" sz="2400" b="1" i="1" smtClean="0"/>
              <a:t>Gonzales v. Martinez,</a:t>
            </a:r>
            <a:r>
              <a:rPr lang="en-US" sz="2400" b="1" smtClean="0"/>
              <a:t> 403 F.3d 1179 (10th Cir. 2005): </a:t>
            </a:r>
            <a:r>
              <a:rPr lang="en-US" sz="2400" smtClean="0"/>
              <a:t>Case</a:t>
            </a:r>
            <a:r>
              <a:rPr lang="en-US" sz="2400" b="1" smtClean="0"/>
              <a:t> </a:t>
            </a:r>
            <a:r>
              <a:rPr lang="en-US" sz="2400" smtClean="0"/>
              <a:t>brought by a female inmate against the administrator of the Huerfano County Jail in Walsenburg, CO.</a:t>
            </a:r>
          </a:p>
          <a:p>
            <a:r>
              <a:rPr lang="en-US" sz="2400" b="1" i="1" smtClean="0"/>
              <a:t>Hall v. Terrell ,</a:t>
            </a:r>
            <a:r>
              <a:rPr lang="en-US" sz="2400" b="1" smtClean="0"/>
              <a:t> 648 F. Supp. 2d 1229 (D. Colo. 2009): </a:t>
            </a:r>
            <a:r>
              <a:rPr lang="en-US" sz="2400" smtClean="0"/>
              <a:t>Case brought by a female inmate against officials at Denver Women’s Correctional Facility.</a:t>
            </a:r>
          </a:p>
          <a:p>
            <a:r>
              <a:rPr lang="en-US" sz="2400" b="1" i="1" smtClean="0"/>
              <a:t>Hostetler v. Green </a:t>
            </a:r>
            <a:r>
              <a:rPr lang="en-US" sz="2400" b="1" smtClean="0"/>
              <a:t>, 323 F.App’x. 653 (10th Cir. 2009):  </a:t>
            </a:r>
            <a:r>
              <a:rPr lang="en-US" sz="2400" smtClean="0"/>
              <a:t>Case brought by a female inmate against a jailer at the Choctaw County Jail in Hugo, OK.</a:t>
            </a:r>
          </a:p>
          <a:p>
            <a:endParaRPr lang="en-US" sz="2400" smtClean="0"/>
          </a:p>
          <a:p>
            <a:endParaRPr lang="en-US" smtClean="0"/>
          </a:p>
          <a:p>
            <a:r>
              <a:rPr lang="en-US"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78363"/>
          </a:xfrm>
        </p:spPr>
        <p:txBody>
          <a:bodyPr/>
          <a:lstStyle/>
          <a:p>
            <a:pPr marL="0" indent="0">
              <a:buFont typeface="Arial" charset="0"/>
              <a:buNone/>
              <a:defRPr/>
            </a:pPr>
            <a:r>
              <a:rPr lang="en-US" sz="2400" dirty="0" smtClean="0"/>
              <a:t>Potential legal consequences for staff members who engage in sexual abuse of inmates include: </a:t>
            </a:r>
          </a:p>
          <a:p>
            <a:pPr marL="0" indent="0">
              <a:defRPr/>
            </a:pPr>
            <a:r>
              <a:rPr lang="en-US" sz="2400" dirty="0" smtClean="0"/>
              <a:t> Civil liability</a:t>
            </a:r>
          </a:p>
          <a:p>
            <a:pPr marL="0" indent="0">
              <a:defRPr/>
            </a:pPr>
            <a:r>
              <a:rPr lang="en-US" sz="2400" dirty="0" smtClean="0"/>
              <a:t> Criminal prosecution</a:t>
            </a:r>
          </a:p>
          <a:p>
            <a:pPr marL="0" indent="0">
              <a:defRPr/>
            </a:pPr>
            <a:r>
              <a:rPr lang="en-US" sz="2400" dirty="0" smtClean="0"/>
              <a:t> Incarceration</a:t>
            </a:r>
          </a:p>
          <a:p>
            <a:pPr marL="0" indent="0">
              <a:defRPr/>
            </a:pPr>
            <a:r>
              <a:rPr lang="en-US" sz="2400" dirty="0" smtClean="0"/>
              <a:t> Fines and other monetary penalties</a:t>
            </a:r>
          </a:p>
          <a:p>
            <a:pPr marL="0" indent="0">
              <a:defRPr/>
            </a:pPr>
            <a:r>
              <a:rPr lang="en-US" sz="2400" dirty="0" smtClean="0"/>
              <a:t> Sex offender registration</a:t>
            </a:r>
          </a:p>
          <a:p>
            <a:pPr marL="0" indent="0">
              <a:defRPr/>
            </a:pPr>
            <a:r>
              <a:rPr lang="en-US" sz="2400" dirty="0" smtClean="0"/>
              <a:t> Community notification</a:t>
            </a:r>
          </a:p>
          <a:p>
            <a:pPr marL="0" indent="0">
              <a:defRPr/>
            </a:pPr>
            <a:endParaRPr lang="en-US" sz="1400" i="1" dirty="0" smtClean="0"/>
          </a:p>
          <a:p>
            <a:pPr marL="0">
              <a:buFont typeface="Arial" charset="0"/>
              <a:buNone/>
              <a:defRPr/>
            </a:pPr>
            <a:r>
              <a:rPr lang="en-US" sz="1400" i="1" dirty="0" smtClean="0"/>
              <a:t>Adapted from the  Kern County Sheriff’s Office training “Prison Rape Elimination Act: Ensuring Inmates’ Rights and Changing Jail Culture”</a:t>
            </a:r>
            <a:endParaRPr lang="en-US" dirty="0"/>
          </a:p>
        </p:txBody>
      </p:sp>
      <p:sp>
        <p:nvSpPr>
          <p:cNvPr id="26627" name="Title 2"/>
          <p:cNvSpPr>
            <a:spLocks noGrp="1"/>
          </p:cNvSpPr>
          <p:nvPr>
            <p:ph type="title"/>
          </p:nvPr>
        </p:nvSpPr>
        <p:spPr/>
        <p:txBody>
          <a:bodyPr/>
          <a:lstStyle/>
          <a:p>
            <a:r>
              <a:rPr lang="en-US" smtClean="0"/>
              <a:t>Staff Legal Liability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lstStyle/>
          <a:p>
            <a:r>
              <a:rPr lang="en-US" sz="2800" dirty="0" smtClean="0"/>
              <a:t>Sexual abuse includes all unwilling or </a:t>
            </a:r>
            <a:br>
              <a:rPr lang="en-US" sz="2800" dirty="0" smtClean="0"/>
            </a:br>
            <a:r>
              <a:rPr lang="en-US" sz="2800" dirty="0" smtClean="0"/>
              <a:t>non-consensual sexual contact. </a:t>
            </a:r>
          </a:p>
          <a:p>
            <a:r>
              <a:rPr lang="en-US" sz="2800" dirty="0" smtClean="0"/>
              <a:t>All sex-crimes laws apply in [Insert jail name].</a:t>
            </a:r>
          </a:p>
          <a:p>
            <a:r>
              <a:rPr lang="en-US" sz="2800" dirty="0" smtClean="0"/>
              <a:t>Inmates can never consent to sexual activity with a staff member, volunteer, or contractor.</a:t>
            </a:r>
          </a:p>
          <a:p>
            <a:endParaRPr lang="en-US" dirty="0" smtClean="0"/>
          </a:p>
          <a:p>
            <a:endParaRPr lang="en-US" dirty="0"/>
          </a:p>
        </p:txBody>
      </p:sp>
      <p:sp>
        <p:nvSpPr>
          <p:cNvPr id="2" name="Title 1"/>
          <p:cNvSpPr>
            <a:spLocks noGrp="1"/>
          </p:cNvSpPr>
          <p:nvPr>
            <p:ph type="title"/>
          </p:nvPr>
        </p:nvSpPr>
        <p:spPr/>
        <p:txBody>
          <a:bodyPr/>
          <a:lstStyle/>
          <a:p>
            <a:r>
              <a:rPr lang="en-US" dirty="0" smtClean="0"/>
              <a:t>Sexual Abuse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600"/>
              </a:spcAft>
              <a:buFont typeface="Arial" pitchFamily="34" charset="0"/>
              <a:buChar char="•"/>
            </a:pPr>
            <a:r>
              <a:rPr lang="en-US" sz="2400" dirty="0" smtClean="0"/>
              <a:t>According to Colorado law,</a:t>
            </a:r>
            <a:r>
              <a:rPr lang="en-US" sz="2400" b="1" dirty="0" smtClean="0"/>
              <a:t> </a:t>
            </a:r>
            <a:r>
              <a:rPr lang="en-US" sz="2400" dirty="0" smtClean="0"/>
              <a:t>consent means “cooperation in act or attitude pursuant to an exercise of free will and with knowledge of the nature of the act.”</a:t>
            </a:r>
          </a:p>
          <a:p>
            <a:pPr>
              <a:spcAft>
                <a:spcPts val="600"/>
              </a:spcAft>
              <a:buFont typeface="Arial" pitchFamily="34" charset="0"/>
              <a:buChar char="•"/>
            </a:pPr>
            <a:r>
              <a:rPr lang="en-US" sz="2400" dirty="0" smtClean="0"/>
              <a:t>In order for someone to consent to a sex act, they must be able to give permission freely and willingly, and must fully understand the nature of the act.</a:t>
            </a:r>
          </a:p>
          <a:p>
            <a:pPr>
              <a:spcAft>
                <a:spcPts val="600"/>
              </a:spcAft>
              <a:buFont typeface="Arial" pitchFamily="34" charset="0"/>
              <a:buChar char="•"/>
            </a:pPr>
            <a:r>
              <a:rPr lang="en-US" sz="2400" dirty="0" smtClean="0"/>
              <a:t>Consent is a clear, enthusiastic “yes.”</a:t>
            </a:r>
          </a:p>
          <a:p>
            <a:pPr>
              <a:buNone/>
            </a:pPr>
            <a:endParaRPr lang="en-US" sz="1000" dirty="0" smtClean="0"/>
          </a:p>
          <a:p>
            <a:pPr marL="0">
              <a:buNone/>
            </a:pPr>
            <a:r>
              <a:rPr lang="en-US" sz="1000" i="1" dirty="0" smtClean="0"/>
              <a:t>Adapted from the Colorado Coalition Against Sexual Assault’s “Toward Healing and Justice: A Handbook for Survivors of Sexual Assault.”</a:t>
            </a:r>
            <a:endParaRPr lang="en-US" sz="1000" i="1" dirty="0"/>
          </a:p>
        </p:txBody>
      </p:sp>
      <p:sp>
        <p:nvSpPr>
          <p:cNvPr id="3" name="Title 2"/>
          <p:cNvSpPr>
            <a:spLocks noGrp="1"/>
          </p:cNvSpPr>
          <p:nvPr>
            <p:ph type="title"/>
          </p:nvPr>
        </p:nvSpPr>
        <p:spPr/>
        <p:txBody>
          <a:bodyPr/>
          <a:lstStyle/>
          <a:p>
            <a:r>
              <a:rPr lang="en-US" dirty="0" smtClean="0"/>
              <a:t>Legal Definitions of Consent</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Inmate-on-Inmate</a:t>
            </a:r>
            <a:br>
              <a:rPr lang="en-US" sz="3600" dirty="0" smtClean="0"/>
            </a:br>
            <a:r>
              <a:rPr lang="en-US" sz="3600" dirty="0" smtClean="0"/>
              <a:t>Sexual Abuse (§115.6)</a:t>
            </a:r>
          </a:p>
        </p:txBody>
      </p:sp>
      <p:sp>
        <p:nvSpPr>
          <p:cNvPr id="3" name="Content Placeholder 2"/>
          <p:cNvSpPr>
            <a:spLocks noGrp="1"/>
          </p:cNvSpPr>
          <p:nvPr>
            <p:ph idx="1"/>
          </p:nvPr>
        </p:nvSpPr>
        <p:spPr>
          <a:xfrm>
            <a:off x="457200" y="1722437"/>
            <a:ext cx="8229600" cy="4525963"/>
          </a:xfrm>
        </p:spPr>
        <p:txBody>
          <a:bodyPr/>
          <a:lstStyle/>
          <a:p>
            <a:pPr indent="-457200"/>
            <a:r>
              <a:rPr lang="en-US" sz="2200" b="1" dirty="0" smtClean="0"/>
              <a:t>Sexual abuse of an inmate by another inmate includes any of the following acts, if the victim does not consent, is coerced into such act, or is unable to consent or refuse:</a:t>
            </a:r>
            <a:r>
              <a:rPr lang="en-US" sz="2000" b="1" dirty="0" smtClean="0"/>
              <a:t/>
            </a:r>
            <a:br>
              <a:rPr lang="en-US" sz="2000" b="1" dirty="0" smtClean="0"/>
            </a:br>
            <a:endParaRPr lang="en-US" sz="2000" b="1" dirty="0" smtClean="0"/>
          </a:p>
          <a:p>
            <a:pPr marL="457200" indent="-457200">
              <a:buFont typeface="+mj-lt"/>
              <a:buAutoNum type="arabicPeriod"/>
            </a:pPr>
            <a:r>
              <a:rPr lang="en-US" sz="2000" dirty="0" smtClean="0"/>
              <a:t>Contact between the penis and vulva or penis and anus;</a:t>
            </a:r>
          </a:p>
          <a:p>
            <a:pPr marL="457200" indent="-457200">
              <a:buFont typeface="+mj-lt"/>
              <a:buAutoNum type="arabicPeriod"/>
            </a:pPr>
            <a:r>
              <a:rPr lang="en-US" sz="2000" dirty="0" smtClean="0"/>
              <a:t>Contact between mouth and penis, vulva, or anus;</a:t>
            </a:r>
          </a:p>
          <a:p>
            <a:pPr marL="457200" indent="-457200">
              <a:buFont typeface="+mj-lt"/>
              <a:buAutoNum type="arabicPeriod"/>
            </a:pPr>
            <a:r>
              <a:rPr lang="en-US" sz="2000" dirty="0" smtClean="0"/>
              <a:t>Penetration of the anal or genital opening of another person, however slight, by a hand, finger, object, or other instrument;</a:t>
            </a:r>
          </a:p>
          <a:p>
            <a:pPr marL="457200" indent="-457200">
              <a:spcAft>
                <a:spcPts val="600"/>
              </a:spcAft>
              <a:buFont typeface="+mj-lt"/>
              <a:buAutoNum type="arabicPeriod"/>
              <a:defRPr/>
            </a:pPr>
            <a:r>
              <a:rPr lang="en-US" sz="2000" dirty="0" smtClean="0"/>
              <a:t>Intentional touching of the genitalia, anus, groin, breast, inner thigh, or buttocks.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a:t>
            </a:r>
            <a:br>
              <a:rPr lang="en-US" dirty="0" smtClean="0"/>
            </a:br>
            <a:r>
              <a:rPr lang="en-US" dirty="0" smtClean="0"/>
              <a:t>Inmate-on-Inmate Sexual Abuse</a:t>
            </a:r>
            <a:endParaRPr lang="en-US" dirty="0"/>
          </a:p>
        </p:txBody>
      </p:sp>
      <p:sp>
        <p:nvSpPr>
          <p:cNvPr id="3" name="Content Placeholder 2"/>
          <p:cNvSpPr>
            <a:spLocks noGrp="1"/>
          </p:cNvSpPr>
          <p:nvPr>
            <p:ph idx="1"/>
          </p:nvPr>
        </p:nvSpPr>
        <p:spPr>
          <a:xfrm>
            <a:off x="457200" y="1600201"/>
            <a:ext cx="8229600" cy="4495799"/>
          </a:xfrm>
        </p:spPr>
        <p:txBody>
          <a:bodyPr/>
          <a:lstStyle/>
          <a:p>
            <a:pPr>
              <a:spcAft>
                <a:spcPts val="1200"/>
              </a:spcAft>
            </a:pPr>
            <a:r>
              <a:rPr lang="en-US" b="1" dirty="0" smtClean="0"/>
              <a:t>Based on the PREA standards, are these acts sexually abusive?</a:t>
            </a:r>
          </a:p>
          <a:p>
            <a:pPr marL="514350" indent="-514350">
              <a:buAutoNum type="alphaUcPeriod"/>
            </a:pPr>
            <a:r>
              <a:rPr lang="en-US" sz="2400" dirty="0" smtClean="0"/>
              <a:t>An inmate penetrates another inmate with </a:t>
            </a:r>
            <a:br>
              <a:rPr lang="en-US" sz="2400" dirty="0" smtClean="0"/>
            </a:br>
            <a:r>
              <a:rPr lang="en-US" sz="2400" dirty="0" smtClean="0"/>
              <a:t>his finger.</a:t>
            </a:r>
          </a:p>
          <a:p>
            <a:pPr marL="514350" indent="-514350">
              <a:buAutoNum type="alphaUcPeriod"/>
            </a:pPr>
            <a:r>
              <a:rPr lang="en-US" sz="2400" dirty="0" smtClean="0"/>
              <a:t>An inmate gropes another inmate’s breasts while she is heavily medicated. </a:t>
            </a:r>
          </a:p>
          <a:p>
            <a:pPr marL="514350" indent="-514350">
              <a:buAutoNum type="alphaUcPeriod"/>
            </a:pPr>
            <a:r>
              <a:rPr lang="en-US" sz="2400" dirty="0" smtClean="0"/>
              <a:t>During an altercation, one inmate punches another and accidentally hits him in the groin.</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Staff-on-Inmate</a:t>
            </a:r>
            <a:br>
              <a:rPr lang="en-US" sz="3200" dirty="0" smtClean="0"/>
            </a:br>
            <a:r>
              <a:rPr lang="en-US" sz="3200" dirty="0" smtClean="0"/>
              <a:t>Sexual Abuse  (§115.6)</a:t>
            </a:r>
          </a:p>
        </p:txBody>
      </p:sp>
      <p:sp>
        <p:nvSpPr>
          <p:cNvPr id="3" name="Content Placeholder 2"/>
          <p:cNvSpPr>
            <a:spLocks noGrp="1"/>
          </p:cNvSpPr>
          <p:nvPr>
            <p:ph idx="1"/>
          </p:nvPr>
        </p:nvSpPr>
        <p:spPr>
          <a:xfrm>
            <a:off x="457200" y="1676400"/>
            <a:ext cx="8229600" cy="4525963"/>
          </a:xfrm>
        </p:spPr>
        <p:txBody>
          <a:bodyPr/>
          <a:lstStyle/>
          <a:p>
            <a:pPr indent="-342900">
              <a:spcBef>
                <a:spcPts val="600"/>
              </a:spcBef>
              <a:spcAft>
                <a:spcPts val="1200"/>
              </a:spcAft>
            </a:pPr>
            <a:r>
              <a:rPr lang="en-US" sz="2400" b="1" dirty="0" smtClean="0"/>
              <a:t>Sexual abuse of an inmate by a staff member, contractor, or volunteer includes any of the following acts, with or without consent: </a:t>
            </a:r>
          </a:p>
          <a:p>
            <a:pPr marL="457200" indent="-457200">
              <a:spcAft>
                <a:spcPts val="600"/>
              </a:spcAft>
              <a:buFont typeface="+mj-lt"/>
              <a:buAutoNum type="arabicPeriod"/>
              <a:defRPr/>
            </a:pPr>
            <a:r>
              <a:rPr lang="en-US" sz="2200" dirty="0" smtClean="0"/>
              <a:t>Contact between the penis and vulva or penis and anus;</a:t>
            </a:r>
          </a:p>
          <a:p>
            <a:pPr marL="457200" indent="-457200">
              <a:spcAft>
                <a:spcPts val="600"/>
              </a:spcAft>
              <a:buFont typeface="+mj-lt"/>
              <a:buAutoNum type="arabicPeriod"/>
              <a:defRPr/>
            </a:pPr>
            <a:r>
              <a:rPr lang="en-US" sz="2200" dirty="0" smtClean="0"/>
              <a:t>Contact between the mouth and any body part;</a:t>
            </a:r>
          </a:p>
          <a:p>
            <a:pPr marL="457200" indent="-457200">
              <a:spcAft>
                <a:spcPts val="600"/>
              </a:spcAft>
              <a:buFont typeface="+mj-lt"/>
              <a:buAutoNum type="arabicPeriod"/>
              <a:defRPr/>
            </a:pPr>
            <a:r>
              <a:rPr lang="en-US" sz="2200" dirty="0" smtClean="0"/>
              <a:t>Penetration of the anus or genitals;</a:t>
            </a:r>
          </a:p>
          <a:p>
            <a:pPr marL="457200" indent="-457200">
              <a:spcAft>
                <a:spcPts val="600"/>
              </a:spcAft>
              <a:buFont typeface="+mj-lt"/>
              <a:buAutoNum type="arabicPeriod"/>
              <a:defRPr/>
            </a:pPr>
            <a:r>
              <a:rPr lang="en-US" sz="2200" dirty="0" smtClean="0"/>
              <a:t>Intentional touching, either directly or through clothing, of or with the genitalia, anus, groin, breast, inner thigh.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Staff-on-Inmate</a:t>
            </a:r>
            <a:br>
              <a:rPr lang="en-US" sz="3200" dirty="0" smtClean="0"/>
            </a:br>
            <a:r>
              <a:rPr lang="en-US" sz="3200" dirty="0" smtClean="0"/>
              <a:t>Sexual Abuse (§115.6)</a:t>
            </a:r>
          </a:p>
        </p:txBody>
      </p:sp>
      <p:sp>
        <p:nvSpPr>
          <p:cNvPr id="3" name="Content Placeholder 2"/>
          <p:cNvSpPr>
            <a:spLocks noGrp="1"/>
          </p:cNvSpPr>
          <p:nvPr>
            <p:ph idx="1"/>
          </p:nvPr>
        </p:nvSpPr>
        <p:spPr>
          <a:xfrm>
            <a:off x="457200" y="1600200"/>
            <a:ext cx="8229600" cy="4525963"/>
          </a:xfrm>
        </p:spPr>
        <p:txBody>
          <a:bodyPr/>
          <a:lstStyle/>
          <a:p>
            <a:pPr indent="-342900">
              <a:spcBef>
                <a:spcPts val="600"/>
              </a:spcBef>
              <a:spcAft>
                <a:spcPts val="1200"/>
              </a:spcAft>
            </a:pPr>
            <a:r>
              <a:rPr lang="en-US" sz="2400" b="1" dirty="0" smtClean="0"/>
              <a:t>Sexual abuse of an inmate by a staff member, contractor, or volunteer includes any of the following acts, with or without consent</a:t>
            </a:r>
            <a:r>
              <a:rPr lang="en-US" sz="2200" b="1" dirty="0" smtClean="0"/>
              <a:t>: </a:t>
            </a:r>
          </a:p>
          <a:p>
            <a:pPr marL="457200" indent="-457200">
              <a:spcAft>
                <a:spcPts val="600"/>
              </a:spcAft>
              <a:buFont typeface="Arial" charset="0"/>
              <a:buAutoNum type="arabicPeriod" startAt="5"/>
              <a:defRPr/>
            </a:pPr>
            <a:r>
              <a:rPr lang="en-US" sz="2400" dirty="0" smtClean="0"/>
              <a:t>Any attempt, threat, or request to engage in the previously described activities;</a:t>
            </a:r>
          </a:p>
          <a:p>
            <a:pPr marL="457200" indent="-457200">
              <a:spcAft>
                <a:spcPts val="600"/>
              </a:spcAft>
              <a:buFont typeface="Arial" charset="0"/>
              <a:buAutoNum type="arabicPeriod" startAt="5"/>
              <a:defRPr/>
            </a:pPr>
            <a:r>
              <a:rPr lang="en-US" sz="2400" dirty="0" smtClean="0"/>
              <a:t>Display of genitals, buttocks, or breasts in the presence of an inmate;</a:t>
            </a:r>
          </a:p>
          <a:p>
            <a:pPr marL="457200" indent="-457200">
              <a:spcAft>
                <a:spcPts val="600"/>
              </a:spcAft>
              <a:buFont typeface="Arial" charset="0"/>
              <a:buAutoNum type="arabicPeriod" startAt="5"/>
              <a:defRPr/>
            </a:pPr>
            <a:r>
              <a:rPr lang="en-US" sz="2400" dirty="0" smtClean="0"/>
              <a:t>Voyeurism: invasion of the privacy of an inmate for reasons unrelated to official duties. </a:t>
            </a:r>
          </a:p>
          <a:p>
            <a:endParaRPr lang="en-US" sz="19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r>
              <a:rPr lang="en-US" smtClean="0"/>
              <a:t>: </a:t>
            </a:r>
            <a:br>
              <a:rPr lang="en-US" smtClean="0"/>
            </a:br>
            <a:r>
              <a:rPr lang="en-US" smtClean="0"/>
              <a:t>Staff-on-Inmate Sexual Abuse</a:t>
            </a:r>
            <a:endParaRPr lang="en-US" dirty="0"/>
          </a:p>
        </p:txBody>
      </p:sp>
      <p:sp>
        <p:nvSpPr>
          <p:cNvPr id="3" name="Content Placeholder 2"/>
          <p:cNvSpPr>
            <a:spLocks noGrp="1"/>
          </p:cNvSpPr>
          <p:nvPr>
            <p:ph idx="1"/>
          </p:nvPr>
        </p:nvSpPr>
        <p:spPr/>
        <p:txBody>
          <a:bodyPr/>
          <a:lstStyle/>
          <a:p>
            <a:pPr>
              <a:spcAft>
                <a:spcPts val="1200"/>
              </a:spcAft>
            </a:pPr>
            <a:r>
              <a:rPr lang="en-US" b="1" dirty="0" smtClean="0"/>
              <a:t>Based on the PREA standards, are these acts sexually abusive?</a:t>
            </a:r>
          </a:p>
          <a:p>
            <a:pPr marL="514350" indent="-514350">
              <a:buAutoNum type="alphaUcPeriod"/>
            </a:pPr>
            <a:r>
              <a:rPr lang="en-US" sz="2400" dirty="0" smtClean="0"/>
              <a:t>A supervisor takes images of inmates with his phone while they are using the restroom.</a:t>
            </a:r>
          </a:p>
          <a:p>
            <a:pPr marL="514350" indent="-514350">
              <a:buAutoNum type="alphaUcPeriod"/>
            </a:pPr>
            <a:r>
              <a:rPr lang="en-US" sz="2400" dirty="0" smtClean="0"/>
              <a:t>A jail deputy touches an inmate’s buttocks while helping her to get up from the toilet.</a:t>
            </a:r>
          </a:p>
          <a:p>
            <a:pPr marL="514350" indent="-514350">
              <a:buAutoNum type="alphaUcPeriod"/>
            </a:pPr>
            <a:r>
              <a:rPr lang="en-US" sz="2400" dirty="0" smtClean="0"/>
              <a:t>A nurse exposes her breasts to an inmate during an examination.      </a:t>
            </a:r>
          </a:p>
          <a:p>
            <a:pPr marL="514350" indent="-514350"/>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(§115.6)</a:t>
            </a:r>
          </a:p>
        </p:txBody>
      </p:sp>
      <p:sp>
        <p:nvSpPr>
          <p:cNvPr id="3" name="Content Placeholder 2"/>
          <p:cNvSpPr>
            <a:spLocks noGrp="1"/>
          </p:cNvSpPr>
          <p:nvPr>
            <p:ph idx="1"/>
          </p:nvPr>
        </p:nvSpPr>
        <p:spPr/>
        <p:txBody>
          <a:bodyPr/>
          <a:lstStyle/>
          <a:p>
            <a:pPr marL="465138" indent="-465138">
              <a:spcAft>
                <a:spcPts val="1200"/>
              </a:spcAft>
              <a:buFont typeface="+mj-lt"/>
              <a:buAutoNum type="arabicPeriod"/>
            </a:pPr>
            <a:r>
              <a:rPr lang="en-US" sz="2400" u="sng" dirty="0" smtClean="0">
                <a:solidFill>
                  <a:schemeClr val="tx2"/>
                </a:solidFill>
              </a:rPr>
              <a:t>Repeated and unwelcome</a:t>
            </a:r>
            <a:r>
              <a:rPr lang="en-US" sz="2400" dirty="0" smtClean="0">
                <a:solidFill>
                  <a:schemeClr val="tx2"/>
                </a:solidFill>
              </a:rPr>
              <a:t> sexual advances, requests for sexual favors, or verbal comments, gestures, or actions of a derogatory or offensive sexual nature by one inmate directed toward another.</a:t>
            </a:r>
          </a:p>
          <a:p>
            <a:pPr marL="463550" indent="-463550">
              <a:buFont typeface="+mj-lt"/>
              <a:buAutoNum type="arabicPeriod"/>
            </a:pPr>
            <a:r>
              <a:rPr lang="en-US" sz="2400" u="sng" dirty="0" smtClean="0">
                <a:solidFill>
                  <a:schemeClr val="tx2"/>
                </a:solidFill>
              </a:rPr>
              <a:t>Repeated</a:t>
            </a:r>
            <a:r>
              <a:rPr lang="en-US" sz="2400" dirty="0" smtClean="0">
                <a:solidFill>
                  <a:schemeClr val="tx2"/>
                </a:solidFill>
              </a:rPr>
              <a:t> verbal comments or gestures of a sexual nature to an inmate by a staff member, contractor, or volunteer, including demeaning references to gender, sexually suggestive or derogatory comments about body or clothing, or obscene language or gestures.</a:t>
            </a:r>
          </a:p>
          <a:p>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JDI Colors">
      <a:dk1>
        <a:srgbClr val="E18613"/>
      </a:dk1>
      <a:lt1>
        <a:srgbClr val="FFFFFF"/>
      </a:lt1>
      <a:dk2>
        <a:srgbClr val="4C4C44"/>
      </a:dk2>
      <a:lt2>
        <a:srgbClr val="949385"/>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27828</TotalTime>
  <Words>740</Words>
  <Application>Microsoft Office PowerPoint</Application>
  <PresentationFormat>On-screen Show (4:3)</PresentationFormat>
  <Paragraphs>80</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Module 2</vt:lpstr>
      <vt:lpstr>Sexual Abuse</vt:lpstr>
      <vt:lpstr>Legal Definitions of Consent</vt:lpstr>
      <vt:lpstr>Inmate-on-Inmate Sexual Abuse (§115.6)</vt:lpstr>
      <vt:lpstr>Quiz:  Inmate-on-Inmate Sexual Abuse</vt:lpstr>
      <vt:lpstr>Staff-on-Inmate Sexual Abuse  (§115.6)</vt:lpstr>
      <vt:lpstr>Staff-on-Inmate Sexual Abuse (§115.6)</vt:lpstr>
      <vt:lpstr>Quiz:  Staff-on-Inmate Sexual Abuse</vt:lpstr>
      <vt:lpstr>Sexual Harassment (§115.6)</vt:lpstr>
      <vt:lpstr>Colorado Criminal Law COLO. REV. STAT. §18-7-701</vt:lpstr>
      <vt:lpstr>Colorado Victim Rights Act</vt:lpstr>
      <vt:lpstr>Recent Case Law – 10th Circuit</vt:lpstr>
      <vt:lpstr>Staff Legal Liability</vt:lpstr>
    </vt:vector>
  </TitlesOfParts>
  <Company>Just Detention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Derek Murray</dc:creator>
  <cp:lastModifiedBy>Windows User</cp:lastModifiedBy>
  <cp:revision>2688</cp:revision>
  <dcterms:created xsi:type="dcterms:W3CDTF">2013-01-14T04:59:05Z</dcterms:created>
  <dcterms:modified xsi:type="dcterms:W3CDTF">2015-03-27T12:32:34Z</dcterms:modified>
</cp:coreProperties>
</file>