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4" r:id="rId21"/>
    <p:sldId id="285" r:id="rId22"/>
    <p:sldId id="286" r:id="rId23"/>
    <p:sldId id="287" r:id="rId24"/>
    <p:sldId id="288" r:id="rId25"/>
    <p:sldId id="289" r:id="rId26"/>
    <p:sldId id="276" r:id="rId27"/>
    <p:sldId id="277" r:id="rId28"/>
    <p:sldId id="278" r:id="rId29"/>
    <p:sldId id="279" r:id="rId30"/>
    <p:sldId id="307"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280" r:id="rId45"/>
    <p:sldId id="281" r:id="rId46"/>
    <p:sldId id="305" r:id="rId47"/>
    <p:sldId id="306" r:id="rId48"/>
    <p:sldId id="291"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5"/>
  </p:normalViewPr>
  <p:slideViewPr>
    <p:cSldViewPr snapToGrid="0" snapToObjects="1">
      <p:cViewPr varScale="1">
        <p:scale>
          <a:sx n="111" d="100"/>
          <a:sy n="111" d="100"/>
        </p:scale>
        <p:origin x="168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A6D48F-1990-544E-8B66-2242DFB0A6F8}" type="datetimeFigureOut">
              <a:rPr lang="en-US" smtClean="0"/>
              <a:t>4/7/20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2007B-23EE-8541-ACB4-882D197FEB16}" type="slidenum">
              <a:rPr lang="en-US" smtClean="0"/>
              <a:t>‹#›</a:t>
            </a:fld>
            <a:endParaRPr lang="en-US"/>
          </a:p>
        </p:txBody>
      </p:sp>
    </p:spTree>
    <p:extLst>
      <p:ext uri="{BB962C8B-B14F-4D97-AF65-F5344CB8AC3E}">
        <p14:creationId xmlns:p14="http://schemas.microsoft.com/office/powerpoint/2010/main" val="3050791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the</a:t>
            </a:r>
            <a:r>
              <a:rPr lang="en-US" baseline="0" dirty="0"/>
              <a:t> student's picture so readily available may trigger more responses to those grieving and impede the grieving process. Also, it sensationalizes the person who died and may cause contagion.</a:t>
            </a:r>
            <a:endParaRPr lang="en-US" dirty="0"/>
          </a:p>
        </p:txBody>
      </p:sp>
      <p:sp>
        <p:nvSpPr>
          <p:cNvPr id="4" name="Slide Number Placeholder 3"/>
          <p:cNvSpPr>
            <a:spLocks noGrp="1"/>
          </p:cNvSpPr>
          <p:nvPr>
            <p:ph type="sldNum" sz="quarter" idx="10"/>
          </p:nvPr>
        </p:nvSpPr>
        <p:spPr/>
        <p:txBody>
          <a:bodyPr/>
          <a:lstStyle/>
          <a:p>
            <a:fld id="{BDDD0B23-F37F-AA45-956E-BE6335996EB9}" type="slidenum">
              <a:rPr lang="en-US" smtClean="0"/>
              <a:t>23</a:t>
            </a:fld>
            <a:endParaRPr lang="en-US"/>
          </a:p>
        </p:txBody>
      </p:sp>
    </p:spTree>
    <p:extLst>
      <p:ext uri="{BB962C8B-B14F-4D97-AF65-F5344CB8AC3E}">
        <p14:creationId xmlns:p14="http://schemas.microsoft.com/office/powerpoint/2010/main" val="648848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22425"/>
            <a:ext cx="7772400" cy="1470025"/>
          </a:xfrm>
        </p:spPr>
        <p:txBody>
          <a:bodyPr/>
          <a:lstStyle>
            <a:lvl1pPr>
              <a:defRPr baseline="0"/>
            </a:lvl1pPr>
          </a:lstStyle>
          <a:p>
            <a:r>
              <a:rPr lang="en-US" dirty="0"/>
              <a:t>Presentation Title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accent4">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a:p>
            <a:r>
              <a:rPr lang="en-US" dirty="0"/>
              <a:t>Presenter Title</a:t>
            </a:r>
          </a:p>
          <a:p>
            <a:endParaRPr lang="en-US" dirty="0"/>
          </a:p>
        </p:txBody>
      </p:sp>
      <p:sp>
        <p:nvSpPr>
          <p:cNvPr id="4" name="Date Placeholder 3"/>
          <p:cNvSpPr>
            <a:spLocks noGrp="1"/>
          </p:cNvSpPr>
          <p:nvPr>
            <p:ph type="dt" sz="half" idx="10"/>
          </p:nvPr>
        </p:nvSpPr>
        <p:spPr>
          <a:xfrm>
            <a:off x="457200" y="5907718"/>
            <a:ext cx="2133600" cy="365125"/>
          </a:xfrm>
        </p:spPr>
        <p:txBody>
          <a:bodyPr/>
          <a:lstStyle/>
          <a:p>
            <a:fld id="{BAD738D2-0C07-1B49-8548-A40A3A20B5F5}" type="datetimeFigureOut">
              <a:rPr lang="en-US" smtClean="0"/>
              <a:t>4/7/20</a:t>
            </a:fld>
            <a:endParaRPr lang="en-US"/>
          </a:p>
        </p:txBody>
      </p:sp>
      <p:sp>
        <p:nvSpPr>
          <p:cNvPr id="5" name="Footer Placeholder 4"/>
          <p:cNvSpPr>
            <a:spLocks noGrp="1"/>
          </p:cNvSpPr>
          <p:nvPr>
            <p:ph type="ftr" sz="quarter" idx="11"/>
          </p:nvPr>
        </p:nvSpPr>
        <p:spPr>
          <a:xfrm>
            <a:off x="3124200" y="5907718"/>
            <a:ext cx="2895600" cy="365125"/>
          </a:xfrm>
        </p:spPr>
        <p:txBody>
          <a:bodyPr/>
          <a:lstStyle/>
          <a:p>
            <a:endParaRPr lang="en-US"/>
          </a:p>
        </p:txBody>
      </p:sp>
      <p:sp>
        <p:nvSpPr>
          <p:cNvPr id="6" name="Slide Number Placeholder 5"/>
          <p:cNvSpPr>
            <a:spLocks noGrp="1"/>
          </p:cNvSpPr>
          <p:nvPr>
            <p:ph type="sldNum" sz="quarter" idx="12"/>
          </p:nvPr>
        </p:nvSpPr>
        <p:spPr>
          <a:xfrm>
            <a:off x="6553200" y="5907718"/>
            <a:ext cx="2133600" cy="365125"/>
          </a:xfrm>
        </p:spPr>
        <p:txBody>
          <a:bodyPr/>
          <a:lstStyle/>
          <a:p>
            <a:fld id="{D2E3AC97-4704-FC4F-91CE-B9FE0B17F323}" type="slidenum">
              <a:rPr lang="en-US" smtClean="0"/>
              <a:t>‹#›</a:t>
            </a:fld>
            <a:endParaRPr lang="en-US"/>
          </a:p>
        </p:txBody>
      </p:sp>
    </p:spTree>
    <p:extLst>
      <p:ext uri="{BB962C8B-B14F-4D97-AF65-F5344CB8AC3E}">
        <p14:creationId xmlns:p14="http://schemas.microsoft.com/office/powerpoint/2010/main" val="183991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4500" y="1154113"/>
            <a:ext cx="6973888" cy="42132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hasCustomPrompt="1"/>
          </p:nvPr>
        </p:nvSpPr>
        <p:spPr>
          <a:xfrm>
            <a:off x="444500" y="5367338"/>
            <a:ext cx="6973888" cy="541968"/>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goes here</a:t>
            </a:r>
          </a:p>
        </p:txBody>
      </p:sp>
      <p:sp>
        <p:nvSpPr>
          <p:cNvPr id="5" name="Date Placeholder 4"/>
          <p:cNvSpPr>
            <a:spLocks noGrp="1"/>
          </p:cNvSpPr>
          <p:nvPr>
            <p:ph type="dt" sz="half" idx="10"/>
          </p:nvPr>
        </p:nvSpPr>
        <p:spPr/>
        <p:txBody>
          <a:bodyPr/>
          <a:lstStyle/>
          <a:p>
            <a:fld id="{BAD738D2-0C07-1B49-8548-A40A3A20B5F5}"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C97-4704-FC4F-91CE-B9FE0B17F323}" type="slidenum">
              <a:rPr lang="en-US" smtClean="0"/>
              <a:t>‹#›</a:t>
            </a:fld>
            <a:endParaRPr lang="en-US"/>
          </a:p>
        </p:txBody>
      </p:sp>
      <p:sp>
        <p:nvSpPr>
          <p:cNvPr id="9" name="Title 1"/>
          <p:cNvSpPr>
            <a:spLocks noGrp="1"/>
          </p:cNvSpPr>
          <p:nvPr>
            <p:ph type="title" hasCustomPrompt="1"/>
          </p:nvPr>
        </p:nvSpPr>
        <p:spPr>
          <a:xfrm>
            <a:off x="330200" y="176086"/>
            <a:ext cx="6223000" cy="1143000"/>
          </a:xfrm>
        </p:spPr>
        <p:txBody>
          <a:bodyPr/>
          <a:lstStyle>
            <a:lvl1pPr algn="l">
              <a:defRPr baseline="0"/>
            </a:lvl1pPr>
          </a:lstStyle>
          <a:p>
            <a:r>
              <a:rPr lang="en-US" dirty="0"/>
              <a:t>Slide Title</a:t>
            </a:r>
          </a:p>
        </p:txBody>
      </p:sp>
    </p:spTree>
    <p:extLst>
      <p:ext uri="{BB962C8B-B14F-4D97-AF65-F5344CB8AC3E}">
        <p14:creationId xmlns:p14="http://schemas.microsoft.com/office/powerpoint/2010/main" val="429249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333500"/>
            <a:ext cx="5111750" cy="4792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333500"/>
            <a:ext cx="3008313" cy="47926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D738D2-0C07-1B49-8548-A40A3A20B5F5}"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C97-4704-FC4F-91CE-B9FE0B17F323}" type="slidenum">
              <a:rPr lang="en-US" smtClean="0"/>
              <a:t>‹#›</a:t>
            </a:fld>
            <a:endParaRPr lang="en-US"/>
          </a:p>
        </p:txBody>
      </p:sp>
      <p:sp>
        <p:nvSpPr>
          <p:cNvPr id="10" name="Title 1"/>
          <p:cNvSpPr>
            <a:spLocks noGrp="1"/>
          </p:cNvSpPr>
          <p:nvPr>
            <p:ph type="title" hasCustomPrompt="1"/>
          </p:nvPr>
        </p:nvSpPr>
        <p:spPr>
          <a:xfrm>
            <a:off x="330200" y="176086"/>
            <a:ext cx="6223000" cy="1143000"/>
          </a:xfrm>
        </p:spPr>
        <p:txBody>
          <a:bodyPr>
            <a:normAutofit/>
          </a:bodyPr>
          <a:lstStyle>
            <a:lvl1pPr algn="l">
              <a:defRPr sz="3600"/>
            </a:lvl1pPr>
          </a:lstStyle>
          <a:p>
            <a:r>
              <a:rPr lang="en-US" dirty="0"/>
              <a:t>Slide Title</a:t>
            </a:r>
          </a:p>
        </p:txBody>
      </p:sp>
    </p:spTree>
    <p:extLst>
      <p:ext uri="{BB962C8B-B14F-4D97-AF65-F5344CB8AC3E}">
        <p14:creationId xmlns:p14="http://schemas.microsoft.com/office/powerpoint/2010/main" val="1311083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4500" y="1154113"/>
            <a:ext cx="6973888" cy="42132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hasCustomPrompt="1"/>
          </p:nvPr>
        </p:nvSpPr>
        <p:spPr>
          <a:xfrm>
            <a:off x="444500" y="5367338"/>
            <a:ext cx="6973888" cy="541968"/>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goes here</a:t>
            </a:r>
          </a:p>
        </p:txBody>
      </p:sp>
      <p:sp>
        <p:nvSpPr>
          <p:cNvPr id="5" name="Date Placeholder 4"/>
          <p:cNvSpPr>
            <a:spLocks noGrp="1"/>
          </p:cNvSpPr>
          <p:nvPr>
            <p:ph type="dt" sz="half" idx="10"/>
          </p:nvPr>
        </p:nvSpPr>
        <p:spPr/>
        <p:txBody>
          <a:bodyPr/>
          <a:lstStyle/>
          <a:p>
            <a:fld id="{BAD738D2-0C07-1B49-8548-A40A3A20B5F5}"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C97-4704-FC4F-91CE-B9FE0B17F323}" type="slidenum">
              <a:rPr lang="en-US" smtClean="0"/>
              <a:t>‹#›</a:t>
            </a:fld>
            <a:endParaRPr lang="en-US"/>
          </a:p>
        </p:txBody>
      </p:sp>
      <p:sp>
        <p:nvSpPr>
          <p:cNvPr id="9" name="Title 1"/>
          <p:cNvSpPr>
            <a:spLocks noGrp="1"/>
          </p:cNvSpPr>
          <p:nvPr>
            <p:ph type="title" hasCustomPrompt="1"/>
          </p:nvPr>
        </p:nvSpPr>
        <p:spPr>
          <a:xfrm>
            <a:off x="330200" y="176086"/>
            <a:ext cx="6223000" cy="1143000"/>
          </a:xfrm>
        </p:spPr>
        <p:txBody>
          <a:bodyPr>
            <a:normAutofit/>
          </a:bodyPr>
          <a:lstStyle>
            <a:lvl1pPr algn="l">
              <a:defRPr sz="3600"/>
            </a:lvl1pPr>
          </a:lstStyle>
          <a:p>
            <a:r>
              <a:rPr lang="en-US" dirty="0"/>
              <a:t>Slide Title</a:t>
            </a:r>
          </a:p>
        </p:txBody>
      </p:sp>
    </p:spTree>
    <p:extLst>
      <p:ext uri="{BB962C8B-B14F-4D97-AF65-F5344CB8AC3E}">
        <p14:creationId xmlns:p14="http://schemas.microsoft.com/office/powerpoint/2010/main" val="429249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333500"/>
            <a:ext cx="5111750" cy="4792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333500"/>
            <a:ext cx="3008313" cy="47926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D738D2-0C07-1B49-8548-A40A3A20B5F5}"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C97-4704-FC4F-91CE-B9FE0B17F323}" type="slidenum">
              <a:rPr lang="en-US" smtClean="0"/>
              <a:t>‹#›</a:t>
            </a:fld>
            <a:endParaRPr lang="en-US"/>
          </a:p>
        </p:txBody>
      </p:sp>
      <p:sp>
        <p:nvSpPr>
          <p:cNvPr id="9" name="Title 1"/>
          <p:cNvSpPr>
            <a:spLocks noGrp="1"/>
          </p:cNvSpPr>
          <p:nvPr>
            <p:ph type="title" hasCustomPrompt="1"/>
          </p:nvPr>
        </p:nvSpPr>
        <p:spPr>
          <a:xfrm>
            <a:off x="330200" y="176086"/>
            <a:ext cx="6223000" cy="1143000"/>
          </a:xfrm>
        </p:spPr>
        <p:txBody>
          <a:bodyPr>
            <a:normAutofit/>
          </a:bodyPr>
          <a:lstStyle>
            <a:lvl1pPr algn="l">
              <a:defRPr sz="3600"/>
            </a:lvl1pPr>
          </a:lstStyle>
          <a:p>
            <a:r>
              <a:rPr lang="en-US" dirty="0"/>
              <a:t>Slide Title</a:t>
            </a:r>
          </a:p>
        </p:txBody>
      </p:sp>
    </p:spTree>
    <p:extLst>
      <p:ext uri="{BB962C8B-B14F-4D97-AF65-F5344CB8AC3E}">
        <p14:creationId xmlns:p14="http://schemas.microsoft.com/office/powerpoint/2010/main" val="1311083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4500" y="1154113"/>
            <a:ext cx="6973888" cy="42132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hasCustomPrompt="1"/>
          </p:nvPr>
        </p:nvSpPr>
        <p:spPr>
          <a:xfrm>
            <a:off x="444500" y="5367338"/>
            <a:ext cx="6973888" cy="541968"/>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goes here</a:t>
            </a:r>
          </a:p>
        </p:txBody>
      </p:sp>
      <p:sp>
        <p:nvSpPr>
          <p:cNvPr id="5" name="Date Placeholder 4"/>
          <p:cNvSpPr>
            <a:spLocks noGrp="1"/>
          </p:cNvSpPr>
          <p:nvPr>
            <p:ph type="dt" sz="half" idx="10"/>
          </p:nvPr>
        </p:nvSpPr>
        <p:spPr/>
        <p:txBody>
          <a:bodyPr/>
          <a:lstStyle/>
          <a:p>
            <a:fld id="{BAD738D2-0C07-1B49-8548-A40A3A20B5F5}"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C97-4704-FC4F-91CE-B9FE0B17F323}" type="slidenum">
              <a:rPr lang="en-US" smtClean="0"/>
              <a:t>‹#›</a:t>
            </a:fld>
            <a:endParaRPr lang="en-US"/>
          </a:p>
        </p:txBody>
      </p:sp>
      <p:sp>
        <p:nvSpPr>
          <p:cNvPr id="9" name="Title 1"/>
          <p:cNvSpPr>
            <a:spLocks noGrp="1"/>
          </p:cNvSpPr>
          <p:nvPr>
            <p:ph type="title" hasCustomPrompt="1"/>
          </p:nvPr>
        </p:nvSpPr>
        <p:spPr>
          <a:xfrm>
            <a:off x="330200" y="176086"/>
            <a:ext cx="6223000" cy="1143000"/>
          </a:xfrm>
        </p:spPr>
        <p:txBody>
          <a:bodyPr>
            <a:normAutofit/>
          </a:bodyPr>
          <a:lstStyle>
            <a:lvl1pPr algn="l">
              <a:defRPr sz="3600"/>
            </a:lvl1pPr>
          </a:lstStyle>
          <a:p>
            <a:r>
              <a:rPr lang="en-US" dirty="0"/>
              <a:t>Slide Title</a:t>
            </a:r>
          </a:p>
        </p:txBody>
      </p:sp>
    </p:spTree>
    <p:extLst>
      <p:ext uri="{BB962C8B-B14F-4D97-AF65-F5344CB8AC3E}">
        <p14:creationId xmlns:p14="http://schemas.microsoft.com/office/powerpoint/2010/main" val="4292494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333500"/>
            <a:ext cx="5111750" cy="4792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333500"/>
            <a:ext cx="3008313" cy="47926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D738D2-0C07-1B49-8548-A40A3A20B5F5}"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C97-4704-FC4F-91CE-B9FE0B17F323}" type="slidenum">
              <a:rPr lang="en-US" smtClean="0"/>
              <a:t>‹#›</a:t>
            </a:fld>
            <a:endParaRPr lang="en-US"/>
          </a:p>
        </p:txBody>
      </p:sp>
      <p:sp>
        <p:nvSpPr>
          <p:cNvPr id="9" name="Title 1"/>
          <p:cNvSpPr>
            <a:spLocks noGrp="1"/>
          </p:cNvSpPr>
          <p:nvPr>
            <p:ph type="title" hasCustomPrompt="1"/>
          </p:nvPr>
        </p:nvSpPr>
        <p:spPr>
          <a:xfrm>
            <a:off x="330200" y="176086"/>
            <a:ext cx="6223000" cy="1143000"/>
          </a:xfrm>
        </p:spPr>
        <p:txBody>
          <a:bodyPr>
            <a:normAutofit/>
          </a:bodyPr>
          <a:lstStyle>
            <a:lvl1pPr algn="l">
              <a:defRPr sz="3600"/>
            </a:lvl1pPr>
          </a:lstStyle>
          <a:p>
            <a:r>
              <a:rPr lang="en-US" dirty="0"/>
              <a:t>Slide Title</a:t>
            </a:r>
          </a:p>
        </p:txBody>
      </p:sp>
    </p:spTree>
    <p:extLst>
      <p:ext uri="{BB962C8B-B14F-4D97-AF65-F5344CB8AC3E}">
        <p14:creationId xmlns:p14="http://schemas.microsoft.com/office/powerpoint/2010/main" val="1311083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4500" y="1154113"/>
            <a:ext cx="6973888" cy="42132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hasCustomPrompt="1"/>
          </p:nvPr>
        </p:nvSpPr>
        <p:spPr>
          <a:xfrm>
            <a:off x="444500" y="5367338"/>
            <a:ext cx="6973888" cy="541968"/>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goes here</a:t>
            </a:r>
          </a:p>
        </p:txBody>
      </p:sp>
      <p:sp>
        <p:nvSpPr>
          <p:cNvPr id="5" name="Date Placeholder 4"/>
          <p:cNvSpPr>
            <a:spLocks noGrp="1"/>
          </p:cNvSpPr>
          <p:nvPr>
            <p:ph type="dt" sz="half" idx="10"/>
          </p:nvPr>
        </p:nvSpPr>
        <p:spPr/>
        <p:txBody>
          <a:bodyPr/>
          <a:lstStyle/>
          <a:p>
            <a:fld id="{BAD738D2-0C07-1B49-8548-A40A3A20B5F5}"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C97-4704-FC4F-91CE-B9FE0B17F323}" type="slidenum">
              <a:rPr lang="en-US" smtClean="0"/>
              <a:t>‹#›</a:t>
            </a:fld>
            <a:endParaRPr lang="en-US"/>
          </a:p>
        </p:txBody>
      </p:sp>
      <p:sp>
        <p:nvSpPr>
          <p:cNvPr id="9" name="Title 1"/>
          <p:cNvSpPr>
            <a:spLocks noGrp="1"/>
          </p:cNvSpPr>
          <p:nvPr>
            <p:ph type="title" hasCustomPrompt="1"/>
          </p:nvPr>
        </p:nvSpPr>
        <p:spPr>
          <a:xfrm>
            <a:off x="330200" y="176086"/>
            <a:ext cx="6223000" cy="1143000"/>
          </a:xfrm>
        </p:spPr>
        <p:txBody>
          <a:bodyPr>
            <a:normAutofit/>
          </a:bodyPr>
          <a:lstStyle>
            <a:lvl1pPr algn="l">
              <a:defRPr sz="3600"/>
            </a:lvl1pPr>
          </a:lstStyle>
          <a:p>
            <a:r>
              <a:rPr lang="en-US" dirty="0"/>
              <a:t>Slide Title</a:t>
            </a:r>
          </a:p>
        </p:txBody>
      </p:sp>
    </p:spTree>
    <p:extLst>
      <p:ext uri="{BB962C8B-B14F-4D97-AF65-F5344CB8AC3E}">
        <p14:creationId xmlns:p14="http://schemas.microsoft.com/office/powerpoint/2010/main" val="4292494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333500"/>
            <a:ext cx="5111750" cy="4792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333500"/>
            <a:ext cx="3008313" cy="47926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D738D2-0C07-1B49-8548-A40A3A20B5F5}"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C97-4704-FC4F-91CE-B9FE0B17F323}" type="slidenum">
              <a:rPr lang="en-US" smtClean="0"/>
              <a:t>‹#›</a:t>
            </a:fld>
            <a:endParaRPr lang="en-US"/>
          </a:p>
        </p:txBody>
      </p:sp>
      <p:sp>
        <p:nvSpPr>
          <p:cNvPr id="8" name="Title 1"/>
          <p:cNvSpPr txBox="1">
            <a:spLocks/>
          </p:cNvSpPr>
          <p:nvPr/>
        </p:nvSpPr>
        <p:spPr>
          <a:xfrm>
            <a:off x="457200" y="176086"/>
            <a:ext cx="59817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0" kern="1200">
                <a:solidFill>
                  <a:schemeClr val="tx1"/>
                </a:solidFill>
                <a:latin typeface="+mj-lt"/>
                <a:ea typeface="+mj-ea"/>
                <a:cs typeface="+mj-cs"/>
              </a:defRPr>
            </a:lvl1pPr>
          </a:lstStyle>
          <a:p>
            <a:pPr algn="l"/>
            <a:r>
              <a:rPr lang="en-US" dirty="0"/>
              <a:t>Slide Title</a:t>
            </a:r>
          </a:p>
        </p:txBody>
      </p:sp>
    </p:spTree>
    <p:extLst>
      <p:ext uri="{BB962C8B-B14F-4D97-AF65-F5344CB8AC3E}">
        <p14:creationId xmlns:p14="http://schemas.microsoft.com/office/powerpoint/2010/main" val="1311083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4500" y="1154113"/>
            <a:ext cx="6973888" cy="42132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hasCustomPrompt="1"/>
          </p:nvPr>
        </p:nvSpPr>
        <p:spPr>
          <a:xfrm>
            <a:off x="444500" y="5367338"/>
            <a:ext cx="6973888" cy="541968"/>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goes here</a:t>
            </a:r>
          </a:p>
        </p:txBody>
      </p:sp>
      <p:sp>
        <p:nvSpPr>
          <p:cNvPr id="5" name="Date Placeholder 4"/>
          <p:cNvSpPr>
            <a:spLocks noGrp="1"/>
          </p:cNvSpPr>
          <p:nvPr>
            <p:ph type="dt" sz="half" idx="10"/>
          </p:nvPr>
        </p:nvSpPr>
        <p:spPr/>
        <p:txBody>
          <a:bodyPr/>
          <a:lstStyle/>
          <a:p>
            <a:fld id="{BAD738D2-0C07-1B49-8548-A40A3A20B5F5}"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C97-4704-FC4F-91CE-B9FE0B17F323}" type="slidenum">
              <a:rPr lang="en-US" smtClean="0"/>
              <a:t>‹#›</a:t>
            </a:fld>
            <a:endParaRPr lang="en-US"/>
          </a:p>
        </p:txBody>
      </p:sp>
      <p:sp>
        <p:nvSpPr>
          <p:cNvPr id="8" name="Title 1"/>
          <p:cNvSpPr txBox="1">
            <a:spLocks/>
          </p:cNvSpPr>
          <p:nvPr/>
        </p:nvSpPr>
        <p:spPr>
          <a:xfrm>
            <a:off x="457200" y="199772"/>
            <a:ext cx="59817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0" kern="1200">
                <a:solidFill>
                  <a:schemeClr val="tx1"/>
                </a:solidFill>
                <a:latin typeface="+mj-lt"/>
                <a:ea typeface="+mj-ea"/>
                <a:cs typeface="+mj-cs"/>
              </a:defRPr>
            </a:lvl1pPr>
          </a:lstStyle>
          <a:p>
            <a:pPr algn="l"/>
            <a:r>
              <a:rPr lang="en-US" dirty="0"/>
              <a:t>Slide Title</a:t>
            </a:r>
          </a:p>
        </p:txBody>
      </p:sp>
    </p:spTree>
    <p:extLst>
      <p:ext uri="{BB962C8B-B14F-4D97-AF65-F5344CB8AC3E}">
        <p14:creationId xmlns:p14="http://schemas.microsoft.com/office/powerpoint/2010/main" val="429249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0200" y="199772"/>
            <a:ext cx="6223000" cy="1143000"/>
          </a:xfrm>
        </p:spPr>
        <p:txBody>
          <a:bodyPr>
            <a:normAutofit/>
          </a:bodyPr>
          <a:lstStyle>
            <a:lvl1pPr algn="l">
              <a:defRPr sz="3600" u="none"/>
            </a:lvl1pPr>
          </a:lstStyle>
          <a:p>
            <a:r>
              <a:rPr lang="en-US" dirty="0"/>
              <a:t>Slide Title</a:t>
            </a:r>
          </a:p>
        </p:txBody>
      </p:sp>
      <p:sp>
        <p:nvSpPr>
          <p:cNvPr id="3" name="Content Placeholder 2"/>
          <p:cNvSpPr>
            <a:spLocks noGrp="1"/>
          </p:cNvSpPr>
          <p:nvPr>
            <p:ph idx="1" hasCustomPrompt="1"/>
          </p:nvPr>
        </p:nvSpPr>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D738D2-0C07-1B49-8548-A40A3A20B5F5}" type="datetimeFigureOut">
              <a:rPr lang="en-US" smtClean="0"/>
              <a:t>4/7/20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C97-4704-FC4F-91CE-B9FE0B17F323}" type="slidenum">
              <a:rPr lang="en-US" smtClean="0"/>
              <a:t>‹#›</a:t>
            </a:fld>
            <a:endParaRPr lang="en-US"/>
          </a:p>
        </p:txBody>
      </p:sp>
    </p:spTree>
    <p:extLst>
      <p:ext uri="{BB962C8B-B14F-4D97-AF65-F5344CB8AC3E}">
        <p14:creationId xmlns:p14="http://schemas.microsoft.com/office/powerpoint/2010/main" val="169763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225675"/>
            <a:ext cx="7772400" cy="1362075"/>
          </a:xfrm>
        </p:spPr>
        <p:txBody>
          <a:bodyPr anchor="t"/>
          <a:lstStyle>
            <a:lvl1pPr algn="l">
              <a:defRPr sz="4000" b="1" cap="all"/>
            </a:lvl1pPr>
          </a:lstStyle>
          <a:p>
            <a:r>
              <a:rPr lang="en-US" dirty="0"/>
              <a:t>Section Title</a:t>
            </a:r>
          </a:p>
        </p:txBody>
      </p:sp>
      <p:sp>
        <p:nvSpPr>
          <p:cNvPr id="3" name="Text Placeholder 2"/>
          <p:cNvSpPr>
            <a:spLocks noGrp="1"/>
          </p:cNvSpPr>
          <p:nvPr>
            <p:ph type="body" idx="1" hasCustomPrompt="1"/>
          </p:nvPr>
        </p:nvSpPr>
        <p:spPr>
          <a:xfrm>
            <a:off x="722313" y="3587750"/>
            <a:ext cx="7772400" cy="1333500"/>
          </a:xfrm>
        </p:spPr>
        <p:txBody>
          <a:bodyPr anchor="b"/>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Additional short information on the section</a:t>
            </a:r>
          </a:p>
          <a:p>
            <a:pPr lvl="0"/>
            <a:endParaRPr lang="en-US" dirty="0"/>
          </a:p>
        </p:txBody>
      </p:sp>
      <p:sp>
        <p:nvSpPr>
          <p:cNvPr id="4" name="Date Placeholder 3"/>
          <p:cNvSpPr>
            <a:spLocks noGrp="1"/>
          </p:cNvSpPr>
          <p:nvPr>
            <p:ph type="dt" sz="half" idx="10"/>
          </p:nvPr>
        </p:nvSpPr>
        <p:spPr/>
        <p:txBody>
          <a:bodyPr/>
          <a:lstStyle/>
          <a:p>
            <a:fld id="{BAD738D2-0C07-1B49-8548-A40A3A20B5F5}" type="datetimeFigureOut">
              <a:rPr lang="en-US" smtClean="0"/>
              <a:t>4/7/20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C97-4704-FC4F-91CE-B9FE0B17F323}" type="slidenum">
              <a:rPr lang="en-US" smtClean="0"/>
              <a:t>‹#›</a:t>
            </a:fld>
            <a:endParaRPr lang="en-US"/>
          </a:p>
        </p:txBody>
      </p:sp>
    </p:spTree>
    <p:extLst>
      <p:ext uri="{BB962C8B-B14F-4D97-AF65-F5344CB8AC3E}">
        <p14:creationId xmlns:p14="http://schemas.microsoft.com/office/powerpoint/2010/main" val="263016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aseline="0"/>
            </a:lvl1pPr>
          </a:lstStyle>
          <a:p>
            <a:r>
              <a:rPr lang="en-US" dirty="0"/>
              <a:t>Slide Title</a:t>
            </a:r>
          </a:p>
        </p:txBody>
      </p:sp>
      <p:sp>
        <p:nvSpPr>
          <p:cNvPr id="3" name="Date Placeholder 2"/>
          <p:cNvSpPr>
            <a:spLocks noGrp="1"/>
          </p:cNvSpPr>
          <p:nvPr>
            <p:ph type="dt" sz="half" idx="10"/>
          </p:nvPr>
        </p:nvSpPr>
        <p:spPr/>
        <p:txBody>
          <a:bodyPr/>
          <a:lstStyle/>
          <a:p>
            <a:fld id="{BAD738D2-0C07-1B49-8548-A40A3A20B5F5}" type="datetimeFigureOut">
              <a:rPr lang="en-US" smtClean="0"/>
              <a:t>4/7/20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E3AC97-4704-FC4F-91CE-B9FE0B17F323}" type="slidenum">
              <a:rPr lang="en-US" smtClean="0"/>
              <a:t>‹#›</a:t>
            </a:fld>
            <a:endParaRPr lang="en-US"/>
          </a:p>
        </p:txBody>
      </p:sp>
    </p:spTree>
    <p:extLst>
      <p:ext uri="{BB962C8B-B14F-4D97-AF65-F5344CB8AC3E}">
        <p14:creationId xmlns:p14="http://schemas.microsoft.com/office/powerpoint/2010/main" val="246583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600"/>
            </a:lvl1pPr>
          </a:lstStyle>
          <a:p>
            <a:r>
              <a:rPr lang="en-US" dirty="0"/>
              <a:t>Slide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D738D2-0C07-1B49-8548-A40A3A20B5F5}"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C97-4704-FC4F-91CE-B9FE0B17F323}" type="slidenum">
              <a:rPr lang="en-US" smtClean="0"/>
              <a:t>‹#›</a:t>
            </a:fld>
            <a:endParaRPr lang="en-US"/>
          </a:p>
        </p:txBody>
      </p:sp>
    </p:spTree>
    <p:extLst>
      <p:ext uri="{BB962C8B-B14F-4D97-AF65-F5344CB8AC3E}">
        <p14:creationId xmlns:p14="http://schemas.microsoft.com/office/powerpoint/2010/main" val="307474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600"/>
            </a:lvl1pPr>
          </a:lstStyle>
          <a:p>
            <a:r>
              <a:rPr lang="en-US" dirty="0"/>
              <a:t>Slide Title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D738D2-0C07-1B49-8548-A40A3A20B5F5}" type="datetimeFigureOut">
              <a:rPr lang="en-US" smtClean="0"/>
              <a:t>4/7/20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E3AC97-4704-FC4F-91CE-B9FE0B17F323}" type="slidenum">
              <a:rPr lang="en-US" smtClean="0"/>
              <a:t>‹#›</a:t>
            </a:fld>
            <a:endParaRPr lang="en-US"/>
          </a:p>
        </p:txBody>
      </p:sp>
    </p:spTree>
    <p:extLst>
      <p:ext uri="{BB962C8B-B14F-4D97-AF65-F5344CB8AC3E}">
        <p14:creationId xmlns:p14="http://schemas.microsoft.com/office/powerpoint/2010/main" val="325762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333500"/>
            <a:ext cx="5111750" cy="4792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333500"/>
            <a:ext cx="3008313" cy="47926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D738D2-0C07-1B49-8548-A40A3A20B5F5}"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C97-4704-FC4F-91CE-B9FE0B17F323}" type="slidenum">
              <a:rPr lang="en-US" smtClean="0"/>
              <a:t>‹#›</a:t>
            </a:fld>
            <a:endParaRPr lang="en-US"/>
          </a:p>
        </p:txBody>
      </p:sp>
      <p:sp>
        <p:nvSpPr>
          <p:cNvPr id="9" name="Title 1"/>
          <p:cNvSpPr>
            <a:spLocks noGrp="1"/>
          </p:cNvSpPr>
          <p:nvPr>
            <p:ph type="title" hasCustomPrompt="1"/>
          </p:nvPr>
        </p:nvSpPr>
        <p:spPr>
          <a:xfrm>
            <a:off x="330200" y="176086"/>
            <a:ext cx="6223000" cy="1143000"/>
          </a:xfrm>
        </p:spPr>
        <p:txBody>
          <a:bodyPr/>
          <a:lstStyle>
            <a:lvl1pPr algn="l">
              <a:defRPr baseline="0"/>
            </a:lvl1pPr>
          </a:lstStyle>
          <a:p>
            <a:r>
              <a:rPr lang="en-US" dirty="0"/>
              <a:t>Slide Title</a:t>
            </a:r>
          </a:p>
        </p:txBody>
      </p:sp>
    </p:spTree>
    <p:extLst>
      <p:ext uri="{BB962C8B-B14F-4D97-AF65-F5344CB8AC3E}">
        <p14:creationId xmlns:p14="http://schemas.microsoft.com/office/powerpoint/2010/main" val="131108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4500" y="1154113"/>
            <a:ext cx="6973888" cy="42132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hasCustomPrompt="1"/>
          </p:nvPr>
        </p:nvSpPr>
        <p:spPr>
          <a:xfrm>
            <a:off x="444500" y="5367338"/>
            <a:ext cx="6973888" cy="541968"/>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goes here</a:t>
            </a:r>
          </a:p>
        </p:txBody>
      </p:sp>
      <p:sp>
        <p:nvSpPr>
          <p:cNvPr id="5" name="Date Placeholder 4"/>
          <p:cNvSpPr>
            <a:spLocks noGrp="1"/>
          </p:cNvSpPr>
          <p:nvPr>
            <p:ph type="dt" sz="half" idx="10"/>
          </p:nvPr>
        </p:nvSpPr>
        <p:spPr/>
        <p:txBody>
          <a:bodyPr/>
          <a:lstStyle/>
          <a:p>
            <a:fld id="{BAD738D2-0C07-1B49-8548-A40A3A20B5F5}"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C97-4704-FC4F-91CE-B9FE0B17F323}" type="slidenum">
              <a:rPr lang="en-US" smtClean="0"/>
              <a:t>‹#›</a:t>
            </a:fld>
            <a:endParaRPr lang="en-US"/>
          </a:p>
        </p:txBody>
      </p:sp>
      <p:sp>
        <p:nvSpPr>
          <p:cNvPr id="9" name="Title 1"/>
          <p:cNvSpPr>
            <a:spLocks noGrp="1"/>
          </p:cNvSpPr>
          <p:nvPr>
            <p:ph type="title" hasCustomPrompt="1"/>
          </p:nvPr>
        </p:nvSpPr>
        <p:spPr>
          <a:xfrm>
            <a:off x="330200" y="176086"/>
            <a:ext cx="6223000" cy="1143000"/>
          </a:xfrm>
        </p:spPr>
        <p:txBody>
          <a:bodyPr/>
          <a:lstStyle>
            <a:lvl1pPr algn="l">
              <a:defRPr baseline="0"/>
            </a:lvl1pPr>
          </a:lstStyle>
          <a:p>
            <a:r>
              <a:rPr lang="en-US" dirty="0"/>
              <a:t>Slide Title</a:t>
            </a:r>
          </a:p>
        </p:txBody>
      </p:sp>
    </p:spTree>
    <p:extLst>
      <p:ext uri="{BB962C8B-B14F-4D97-AF65-F5344CB8AC3E}">
        <p14:creationId xmlns:p14="http://schemas.microsoft.com/office/powerpoint/2010/main" val="4292494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333500"/>
            <a:ext cx="5111750" cy="4792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333500"/>
            <a:ext cx="3008313" cy="47926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D738D2-0C07-1B49-8548-A40A3A20B5F5}"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C97-4704-FC4F-91CE-B9FE0B17F323}" type="slidenum">
              <a:rPr lang="en-US" smtClean="0"/>
              <a:t>‹#›</a:t>
            </a:fld>
            <a:endParaRPr lang="en-US"/>
          </a:p>
        </p:txBody>
      </p:sp>
      <p:sp>
        <p:nvSpPr>
          <p:cNvPr id="9" name="Title 1"/>
          <p:cNvSpPr>
            <a:spLocks noGrp="1"/>
          </p:cNvSpPr>
          <p:nvPr>
            <p:ph type="title" hasCustomPrompt="1"/>
          </p:nvPr>
        </p:nvSpPr>
        <p:spPr>
          <a:xfrm>
            <a:off x="330200" y="176086"/>
            <a:ext cx="6223000" cy="1143000"/>
          </a:xfrm>
        </p:spPr>
        <p:txBody>
          <a:bodyPr/>
          <a:lstStyle>
            <a:lvl1pPr algn="l">
              <a:defRPr baseline="0"/>
            </a:lvl1pPr>
          </a:lstStyle>
          <a:p>
            <a:r>
              <a:rPr lang="en-US" dirty="0"/>
              <a:t>Slide Title</a:t>
            </a:r>
          </a:p>
        </p:txBody>
      </p:sp>
    </p:spTree>
    <p:extLst>
      <p:ext uri="{BB962C8B-B14F-4D97-AF65-F5344CB8AC3E}">
        <p14:creationId xmlns:p14="http://schemas.microsoft.com/office/powerpoint/2010/main" val="131108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0200" y="176086"/>
            <a:ext cx="6223000" cy="1143000"/>
          </a:xfrm>
          <a:prstGeom prst="rect">
            <a:avLst/>
          </a:prstGeom>
        </p:spPr>
        <p:txBody>
          <a:bodyPr vert="horz" lIns="91440" tIns="45720" rIns="91440" bIns="45720" rtlCol="0" anchor="ctr">
            <a:normAutofit/>
          </a:bodyPr>
          <a:lstStyle/>
          <a:p>
            <a:r>
              <a:rPr lang="en-US" dirty="0"/>
              <a:t>Master title style</a:t>
            </a:r>
          </a:p>
        </p:txBody>
      </p:sp>
      <p:sp>
        <p:nvSpPr>
          <p:cNvPr id="3" name="Text Placeholder 2"/>
          <p:cNvSpPr>
            <a:spLocks noGrp="1"/>
          </p:cNvSpPr>
          <p:nvPr>
            <p:ph type="body" idx="1"/>
          </p:nvPr>
        </p:nvSpPr>
        <p:spPr>
          <a:xfrm>
            <a:off x="330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59039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738D2-0C07-1B49-8548-A40A3A20B5F5}" type="datetimeFigureOut">
              <a:rPr lang="en-US" smtClean="0"/>
              <a:t>4/7/20</a:t>
            </a:fld>
            <a:endParaRPr lang="en-US"/>
          </a:p>
        </p:txBody>
      </p:sp>
      <p:sp>
        <p:nvSpPr>
          <p:cNvPr id="5" name="Footer Placeholder 4"/>
          <p:cNvSpPr>
            <a:spLocks noGrp="1"/>
          </p:cNvSpPr>
          <p:nvPr>
            <p:ph type="ftr" sz="quarter" idx="3"/>
          </p:nvPr>
        </p:nvSpPr>
        <p:spPr>
          <a:xfrm>
            <a:off x="3124200" y="590930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90930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3AC97-4704-FC4F-91CE-B9FE0B17F323}" type="slidenum">
              <a:rPr lang="en-US" smtClean="0"/>
              <a:t>‹#›</a:t>
            </a:fld>
            <a:endParaRPr lang="en-US"/>
          </a:p>
        </p:txBody>
      </p:sp>
      <p:pic>
        <p:nvPicPr>
          <p:cNvPr id="8" name="Picture 7" descr="District_49_Full_Color.png"/>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6527362" y="274638"/>
            <a:ext cx="2159438" cy="1044448"/>
          </a:xfrm>
          <a:prstGeom prst="rect">
            <a:avLst/>
          </a:prstGeom>
        </p:spPr>
      </p:pic>
      <p:pic>
        <p:nvPicPr>
          <p:cNvPr id="9" name="Picture 8" descr="District_49_Full_Color.png"/>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6527362" y="274638"/>
            <a:ext cx="2159438" cy="1044448"/>
          </a:xfrm>
          <a:prstGeom prst="rect">
            <a:avLst/>
          </a:prstGeom>
        </p:spPr>
      </p:pic>
      <p:pic>
        <p:nvPicPr>
          <p:cNvPr id="10" name="Picture 9"/>
          <p:cNvPicPr>
            <a:picLocks/>
          </p:cNvPicPr>
          <p:nvPr/>
        </p:nvPicPr>
        <p:blipFill>
          <a:blip r:embed="rId21"/>
          <a:stretch>
            <a:fillRect/>
          </a:stretch>
        </p:blipFill>
        <p:spPr>
          <a:xfrm>
            <a:off x="-334678" y="6126163"/>
            <a:ext cx="9829008" cy="788547"/>
          </a:xfrm>
          <a:prstGeom prst="rect">
            <a:avLst/>
          </a:prstGeom>
        </p:spPr>
      </p:pic>
      <p:pic>
        <p:nvPicPr>
          <p:cNvPr id="11" name="Picture 10"/>
          <p:cNvPicPr>
            <a:picLocks noChangeAspect="1"/>
          </p:cNvPicPr>
          <p:nvPr/>
        </p:nvPicPr>
        <p:blipFill>
          <a:blip r:embed="rId22"/>
          <a:stretch>
            <a:fillRect/>
          </a:stretch>
        </p:blipFill>
        <p:spPr>
          <a:xfrm>
            <a:off x="-730853" y="5993384"/>
            <a:ext cx="10566793" cy="978408"/>
          </a:xfrm>
          <a:prstGeom prst="rect">
            <a:avLst/>
          </a:prstGeom>
        </p:spPr>
      </p:pic>
      <p:pic>
        <p:nvPicPr>
          <p:cNvPr id="12" name="Picture 11"/>
          <p:cNvPicPr>
            <a:picLocks/>
          </p:cNvPicPr>
          <p:nvPr/>
        </p:nvPicPr>
        <p:blipFill>
          <a:blip r:embed="rId23"/>
          <a:stretch>
            <a:fillRect/>
          </a:stretch>
        </p:blipFill>
        <p:spPr>
          <a:xfrm>
            <a:off x="-7366" y="6160131"/>
            <a:ext cx="9171178" cy="108966"/>
          </a:xfrm>
          <a:prstGeom prst="rect">
            <a:avLst/>
          </a:prstGeom>
        </p:spPr>
      </p:pic>
      <p:pic>
        <p:nvPicPr>
          <p:cNvPr id="13" name="Picture 12" descr="District_49_Full_Color.png"/>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6527362" y="274638"/>
            <a:ext cx="2159438" cy="1044448"/>
          </a:xfrm>
          <a:prstGeom prst="rect">
            <a:avLst/>
          </a:prstGeom>
        </p:spPr>
      </p:pic>
      <p:pic>
        <p:nvPicPr>
          <p:cNvPr id="14" name="Picture 13"/>
          <p:cNvPicPr>
            <a:picLocks/>
          </p:cNvPicPr>
          <p:nvPr/>
        </p:nvPicPr>
        <p:blipFill>
          <a:blip r:embed="rId21"/>
          <a:stretch>
            <a:fillRect/>
          </a:stretch>
        </p:blipFill>
        <p:spPr>
          <a:xfrm>
            <a:off x="-334678" y="6126163"/>
            <a:ext cx="9829008" cy="788547"/>
          </a:xfrm>
          <a:prstGeom prst="rect">
            <a:avLst/>
          </a:prstGeom>
        </p:spPr>
      </p:pic>
      <p:pic>
        <p:nvPicPr>
          <p:cNvPr id="15" name="Picture 14"/>
          <p:cNvPicPr>
            <a:picLocks noChangeAspect="1"/>
          </p:cNvPicPr>
          <p:nvPr/>
        </p:nvPicPr>
        <p:blipFill>
          <a:blip r:embed="rId22"/>
          <a:stretch>
            <a:fillRect/>
          </a:stretch>
        </p:blipFill>
        <p:spPr>
          <a:xfrm>
            <a:off x="-730853" y="5993384"/>
            <a:ext cx="10566793" cy="978408"/>
          </a:xfrm>
          <a:prstGeom prst="rect">
            <a:avLst/>
          </a:prstGeom>
        </p:spPr>
      </p:pic>
      <p:pic>
        <p:nvPicPr>
          <p:cNvPr id="16" name="Picture 15"/>
          <p:cNvPicPr>
            <a:picLocks/>
          </p:cNvPicPr>
          <p:nvPr/>
        </p:nvPicPr>
        <p:blipFill>
          <a:blip r:embed="rId23"/>
          <a:stretch>
            <a:fillRect/>
          </a:stretch>
        </p:blipFill>
        <p:spPr>
          <a:xfrm>
            <a:off x="-7366" y="6160131"/>
            <a:ext cx="9171178" cy="108966"/>
          </a:xfrm>
          <a:prstGeom prst="rect">
            <a:avLst/>
          </a:prstGeom>
        </p:spPr>
      </p:pic>
    </p:spTree>
    <p:extLst>
      <p:ext uri="{BB962C8B-B14F-4D97-AF65-F5344CB8AC3E}">
        <p14:creationId xmlns:p14="http://schemas.microsoft.com/office/powerpoint/2010/main" val="2512477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457200" rtl="0" eaLnBrk="1" latinLnBrk="0" hangingPunct="1">
        <a:spcBef>
          <a:spcPct val="0"/>
        </a:spcBef>
        <a:buNone/>
        <a:defRPr sz="3600" b="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900" kern="1200">
          <a:solidFill>
            <a:schemeClr val="accent4">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baseline="0">
          <a:solidFill>
            <a:schemeClr val="accent4">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file:////Users/kboyd/Documents/Crisis/GTL%202016/Crisis%20Respons%20Counseling%20Form%202016.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District 49</a:t>
            </a:r>
            <a:br>
              <a:rPr lang="en-US" dirty="0"/>
            </a:br>
            <a:r>
              <a:rPr lang="en-US" dirty="0"/>
              <a:t>Grief, Loss, Trauma Response </a:t>
            </a:r>
          </a:p>
        </p:txBody>
      </p:sp>
      <p:sp>
        <p:nvSpPr>
          <p:cNvPr id="3" name="Subtitle 2"/>
          <p:cNvSpPr>
            <a:spLocks noGrp="1"/>
          </p:cNvSpPr>
          <p:nvPr>
            <p:ph type="subTitle" idx="1"/>
          </p:nvPr>
        </p:nvSpPr>
        <p:spPr/>
        <p:txBody>
          <a:bodyPr/>
          <a:lstStyle/>
          <a:p>
            <a:r>
              <a:rPr lang="en-US" dirty="0"/>
              <a:t>Dr. Kim Boyd</a:t>
            </a:r>
          </a:p>
          <a:p>
            <a:endParaRPr lang="en-US" dirty="0"/>
          </a:p>
        </p:txBody>
      </p:sp>
    </p:spTree>
    <p:extLst>
      <p:ext uri="{BB962C8B-B14F-4D97-AF65-F5344CB8AC3E}">
        <p14:creationId xmlns:p14="http://schemas.microsoft.com/office/powerpoint/2010/main" val="270443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3 Determination</a:t>
            </a:r>
          </a:p>
        </p:txBody>
      </p:sp>
      <p:sp>
        <p:nvSpPr>
          <p:cNvPr id="3" name="Content Placeholder 2"/>
          <p:cNvSpPr>
            <a:spLocks noGrp="1"/>
          </p:cNvSpPr>
          <p:nvPr>
            <p:ph idx="1"/>
          </p:nvPr>
        </p:nvSpPr>
        <p:spPr/>
        <p:txBody>
          <a:bodyPr>
            <a:normAutofit/>
          </a:bodyPr>
          <a:lstStyle/>
          <a:p>
            <a:r>
              <a:rPr lang="en-US" dirty="0"/>
              <a:t>A staff member or student currently attending the school has passed away.</a:t>
            </a:r>
          </a:p>
          <a:p>
            <a:r>
              <a:rPr lang="en-US" dirty="0"/>
              <a:t>The campus team is alerted and other mental health team professionals are requested to support the campus from surrounding schools and zones.</a:t>
            </a:r>
          </a:p>
          <a:p>
            <a:r>
              <a:rPr lang="en-US" dirty="0"/>
              <a:t>The Timeline for Response procedure is begun (See page 3 of GLTR packet)</a:t>
            </a:r>
          </a:p>
        </p:txBody>
      </p:sp>
    </p:spTree>
    <p:extLst>
      <p:ext uri="{BB962C8B-B14F-4D97-AF65-F5344CB8AC3E}">
        <p14:creationId xmlns:p14="http://schemas.microsoft.com/office/powerpoint/2010/main" val="1649312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of Response</a:t>
            </a:r>
          </a:p>
        </p:txBody>
      </p:sp>
      <p:sp>
        <p:nvSpPr>
          <p:cNvPr id="3" name="Content Placeholder 2"/>
          <p:cNvSpPr>
            <a:spLocks noGrp="1"/>
          </p:cNvSpPr>
          <p:nvPr>
            <p:ph idx="1"/>
          </p:nvPr>
        </p:nvSpPr>
        <p:spPr/>
        <p:txBody>
          <a:bodyPr>
            <a:normAutofit/>
          </a:bodyPr>
          <a:lstStyle/>
          <a:p>
            <a:r>
              <a:rPr lang="en-US" dirty="0"/>
              <a:t>Created this to help administrators know what needs to happen during the crisis</a:t>
            </a:r>
          </a:p>
          <a:p>
            <a:r>
              <a:rPr lang="en-US" dirty="0"/>
              <a:t>Provides a checklist to follow to ensure steps are not missed</a:t>
            </a:r>
          </a:p>
          <a:p>
            <a:r>
              <a:rPr lang="en-US" dirty="0"/>
              <a:t>Provides assignments that need to be completed during the crisis.</a:t>
            </a:r>
          </a:p>
        </p:txBody>
      </p:sp>
    </p:spTree>
    <p:extLst>
      <p:ext uri="{BB962C8B-B14F-4D97-AF65-F5344CB8AC3E}">
        <p14:creationId xmlns:p14="http://schemas.microsoft.com/office/powerpoint/2010/main" val="136359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One and half hours before start</a:t>
            </a:r>
            <a:br>
              <a:rPr lang="en-US" dirty="0"/>
            </a:br>
            <a:r>
              <a:rPr lang="en-US" sz="2000" dirty="0"/>
              <a:t>(page 3 of GLTR)</a:t>
            </a:r>
          </a:p>
        </p:txBody>
      </p:sp>
      <p:sp>
        <p:nvSpPr>
          <p:cNvPr id="3" name="Content Placeholder 2"/>
          <p:cNvSpPr>
            <a:spLocks noGrp="1"/>
          </p:cNvSpPr>
          <p:nvPr>
            <p:ph idx="1"/>
          </p:nvPr>
        </p:nvSpPr>
        <p:spPr/>
        <p:txBody>
          <a:bodyPr>
            <a:normAutofit/>
          </a:bodyPr>
          <a:lstStyle/>
          <a:p>
            <a:r>
              <a:rPr lang="en-US" dirty="0"/>
              <a:t>The admin. team meets together in a morning meeting.</a:t>
            </a:r>
          </a:p>
          <a:p>
            <a:pPr lvl="1"/>
            <a:r>
              <a:rPr lang="en-US" dirty="0"/>
              <a:t>Zone leader</a:t>
            </a:r>
          </a:p>
          <a:p>
            <a:pPr lvl="1"/>
            <a:r>
              <a:rPr lang="en-US" dirty="0"/>
              <a:t>Principal (Asst. Principal’s/Deans)</a:t>
            </a:r>
          </a:p>
          <a:p>
            <a:pPr lvl="1"/>
            <a:r>
              <a:rPr lang="en-US" dirty="0"/>
              <a:t>School’s counselors</a:t>
            </a:r>
          </a:p>
          <a:p>
            <a:pPr lvl="1"/>
            <a:r>
              <a:rPr lang="en-US" dirty="0"/>
              <a:t>School psychologists/social workers</a:t>
            </a:r>
          </a:p>
          <a:p>
            <a:pPr lvl="1"/>
            <a:r>
              <a:rPr lang="en-US" dirty="0"/>
              <a:t>Site nurse</a:t>
            </a:r>
          </a:p>
        </p:txBody>
      </p:sp>
    </p:spTree>
    <p:extLst>
      <p:ext uri="{BB962C8B-B14F-4D97-AF65-F5344CB8AC3E}">
        <p14:creationId xmlns:p14="http://schemas.microsoft.com/office/powerpoint/2010/main" val="4103427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 Morning Meeting</a:t>
            </a:r>
          </a:p>
        </p:txBody>
      </p:sp>
      <p:sp>
        <p:nvSpPr>
          <p:cNvPr id="3" name="Content Placeholder 2"/>
          <p:cNvSpPr>
            <a:spLocks noGrp="1"/>
          </p:cNvSpPr>
          <p:nvPr>
            <p:ph idx="1"/>
          </p:nvPr>
        </p:nvSpPr>
        <p:spPr/>
        <p:txBody>
          <a:bodyPr>
            <a:normAutofit/>
          </a:bodyPr>
          <a:lstStyle/>
          <a:p>
            <a:r>
              <a:rPr lang="en-US" dirty="0"/>
              <a:t>Scripts are developed and approved by the Communications Specialist</a:t>
            </a:r>
          </a:p>
          <a:p>
            <a:pPr lvl="1"/>
            <a:r>
              <a:rPr lang="en-US" dirty="0"/>
              <a:t>Script for principal to read to staff</a:t>
            </a:r>
          </a:p>
          <a:p>
            <a:pPr lvl="1"/>
            <a:r>
              <a:rPr lang="en-US" dirty="0"/>
              <a:t>Script for staff to read to students</a:t>
            </a:r>
          </a:p>
          <a:p>
            <a:pPr lvl="1"/>
            <a:r>
              <a:rPr lang="en-US" dirty="0"/>
              <a:t>Scripts for auto-dialer and email</a:t>
            </a:r>
          </a:p>
          <a:p>
            <a:pPr lvl="1"/>
            <a:r>
              <a:rPr lang="en-US" dirty="0"/>
              <a:t>Scripts for secretaries answering the phones</a:t>
            </a:r>
          </a:p>
          <a:p>
            <a:r>
              <a:rPr lang="en-US" dirty="0"/>
              <a:t>These scripts should follow the templates</a:t>
            </a:r>
          </a:p>
          <a:p>
            <a:r>
              <a:rPr lang="en-US" dirty="0"/>
              <a:t>Only the facts </a:t>
            </a:r>
          </a:p>
        </p:txBody>
      </p:sp>
    </p:spTree>
    <p:extLst>
      <p:ext uri="{BB962C8B-B14F-4D97-AF65-F5344CB8AC3E}">
        <p14:creationId xmlns:p14="http://schemas.microsoft.com/office/powerpoint/2010/main" val="220812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 Morning Meeting</a:t>
            </a:r>
          </a:p>
        </p:txBody>
      </p:sp>
      <p:sp>
        <p:nvSpPr>
          <p:cNvPr id="3" name="Content Placeholder 2"/>
          <p:cNvSpPr>
            <a:spLocks noGrp="1"/>
          </p:cNvSpPr>
          <p:nvPr>
            <p:ph idx="1"/>
          </p:nvPr>
        </p:nvSpPr>
        <p:spPr/>
        <p:txBody>
          <a:bodyPr>
            <a:normAutofit fontScale="92500" lnSpcReduction="10000"/>
          </a:bodyPr>
          <a:lstStyle/>
          <a:p>
            <a:r>
              <a:rPr lang="en-US" dirty="0"/>
              <a:t>The student’s schedule is pulled and reviewed as well as extra curricular activities, clubs, athletics etc. to determine most impact</a:t>
            </a:r>
          </a:p>
          <a:p>
            <a:pPr lvl="1"/>
            <a:r>
              <a:rPr lang="en-US" dirty="0"/>
              <a:t>Someone is assigned to follow the schedule</a:t>
            </a:r>
          </a:p>
          <a:p>
            <a:r>
              <a:rPr lang="en-US" dirty="0"/>
              <a:t>A list of the students close associations is developed</a:t>
            </a:r>
          </a:p>
          <a:p>
            <a:r>
              <a:rPr lang="en-US" dirty="0"/>
              <a:t>Copies of handouts for teachers are made and emailed out</a:t>
            </a:r>
          </a:p>
          <a:p>
            <a:r>
              <a:rPr lang="en-US" dirty="0"/>
              <a:t>Scripts are sent to central office secretary to use in case people call there</a:t>
            </a:r>
          </a:p>
          <a:p>
            <a:pPr marL="0" indent="0">
              <a:buNone/>
            </a:pPr>
            <a:endParaRPr lang="en-US" dirty="0"/>
          </a:p>
        </p:txBody>
      </p:sp>
    </p:spTree>
    <p:extLst>
      <p:ext uri="{BB962C8B-B14F-4D97-AF65-F5344CB8AC3E}">
        <p14:creationId xmlns:p14="http://schemas.microsoft.com/office/powerpoint/2010/main" val="304092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 Morning Meeting</a:t>
            </a:r>
          </a:p>
        </p:txBody>
      </p:sp>
      <p:sp>
        <p:nvSpPr>
          <p:cNvPr id="3" name="Content Placeholder 2"/>
          <p:cNvSpPr>
            <a:spLocks noGrp="1"/>
          </p:cNvSpPr>
          <p:nvPr>
            <p:ph idx="1"/>
          </p:nvPr>
        </p:nvSpPr>
        <p:spPr/>
        <p:txBody>
          <a:bodyPr/>
          <a:lstStyle/>
          <a:p>
            <a:r>
              <a:rPr lang="en-US" dirty="0"/>
              <a:t>Areas for gathering are identified</a:t>
            </a:r>
          </a:p>
          <a:p>
            <a:pPr lvl="1"/>
            <a:r>
              <a:rPr lang="en-US" dirty="0"/>
              <a:t>Areas for counseling</a:t>
            </a:r>
          </a:p>
          <a:p>
            <a:pPr lvl="1"/>
            <a:r>
              <a:rPr lang="en-US" dirty="0"/>
              <a:t>Staff gathering place</a:t>
            </a:r>
          </a:p>
          <a:p>
            <a:pPr lvl="1"/>
            <a:r>
              <a:rPr lang="en-US" dirty="0"/>
              <a:t>Incident Command Center</a:t>
            </a:r>
          </a:p>
          <a:p>
            <a:r>
              <a:rPr lang="en-US" dirty="0"/>
              <a:t>Materials are gathered</a:t>
            </a:r>
          </a:p>
          <a:p>
            <a:pPr lvl="1"/>
            <a:r>
              <a:rPr lang="en-US" dirty="0"/>
              <a:t>Copies of students accessing counseling</a:t>
            </a:r>
          </a:p>
          <a:p>
            <a:pPr lvl="1"/>
            <a:r>
              <a:rPr lang="en-US" dirty="0"/>
              <a:t>Pens, pencils, markers and paper</a:t>
            </a:r>
          </a:p>
          <a:p>
            <a:pPr lvl="1"/>
            <a:r>
              <a:rPr lang="en-US" dirty="0"/>
              <a:t>Tissues</a:t>
            </a:r>
          </a:p>
          <a:p>
            <a:pPr lvl="1"/>
            <a:endParaRPr lang="en-US" dirty="0"/>
          </a:p>
        </p:txBody>
      </p:sp>
    </p:spTree>
    <p:extLst>
      <p:ext uri="{BB962C8B-B14F-4D97-AF65-F5344CB8AC3E}">
        <p14:creationId xmlns:p14="http://schemas.microsoft.com/office/powerpoint/2010/main" val="2106015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 Morning Meeting</a:t>
            </a:r>
          </a:p>
        </p:txBody>
      </p:sp>
      <p:sp>
        <p:nvSpPr>
          <p:cNvPr id="3" name="Content Placeholder 2"/>
          <p:cNvSpPr>
            <a:spLocks noGrp="1"/>
          </p:cNvSpPr>
          <p:nvPr>
            <p:ph idx="1"/>
          </p:nvPr>
        </p:nvSpPr>
        <p:spPr/>
        <p:txBody>
          <a:bodyPr/>
          <a:lstStyle/>
          <a:p>
            <a:r>
              <a:rPr lang="en-US" dirty="0"/>
              <a:t>Assignments made</a:t>
            </a:r>
          </a:p>
          <a:p>
            <a:pPr lvl="1"/>
            <a:r>
              <a:rPr lang="en-US" dirty="0"/>
              <a:t>Someone to follow the student’s schedule</a:t>
            </a:r>
          </a:p>
          <a:p>
            <a:pPr lvl="1"/>
            <a:r>
              <a:rPr lang="en-US" dirty="0"/>
              <a:t>Hall monitors assigned to areas</a:t>
            </a:r>
          </a:p>
          <a:p>
            <a:pPr lvl="1"/>
            <a:r>
              <a:rPr lang="en-US" dirty="0"/>
              <a:t>Group leaders assigned to stations</a:t>
            </a:r>
          </a:p>
        </p:txBody>
      </p:sp>
    </p:spTree>
    <p:extLst>
      <p:ext uri="{BB962C8B-B14F-4D97-AF65-F5344CB8AC3E}">
        <p14:creationId xmlns:p14="http://schemas.microsoft.com/office/powerpoint/2010/main" val="2648464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Meeting</a:t>
            </a:r>
          </a:p>
        </p:txBody>
      </p:sp>
      <p:sp>
        <p:nvSpPr>
          <p:cNvPr id="3" name="Content Placeholder 2"/>
          <p:cNvSpPr>
            <a:spLocks noGrp="1"/>
          </p:cNvSpPr>
          <p:nvPr>
            <p:ph idx="1"/>
          </p:nvPr>
        </p:nvSpPr>
        <p:spPr/>
        <p:txBody>
          <a:bodyPr>
            <a:normAutofit fontScale="85000" lnSpcReduction="10000"/>
          </a:bodyPr>
          <a:lstStyle/>
          <a:p>
            <a:r>
              <a:rPr lang="en-US" dirty="0"/>
              <a:t>Typically 45 minutes before the start of school day</a:t>
            </a:r>
          </a:p>
          <a:p>
            <a:r>
              <a:rPr lang="en-US" dirty="0"/>
              <a:t>Guests are introduced</a:t>
            </a:r>
          </a:p>
          <a:p>
            <a:r>
              <a:rPr lang="en-US" dirty="0"/>
              <a:t>Principal reads the script to staff and script to students</a:t>
            </a:r>
          </a:p>
          <a:p>
            <a:r>
              <a:rPr lang="en-US" dirty="0"/>
              <a:t>Procedures for sending students to see counselors is explained</a:t>
            </a:r>
          </a:p>
          <a:p>
            <a:r>
              <a:rPr lang="en-US" dirty="0"/>
              <a:t>Staff are made aware of the substitutes</a:t>
            </a:r>
          </a:p>
          <a:p>
            <a:r>
              <a:rPr lang="en-US" dirty="0"/>
              <a:t>Question and Answer period is provided</a:t>
            </a:r>
          </a:p>
          <a:p>
            <a:r>
              <a:rPr lang="en-US" dirty="0"/>
              <a:t>Staff who want support reading the script are identified</a:t>
            </a:r>
          </a:p>
        </p:txBody>
      </p:sp>
    </p:spTree>
    <p:extLst>
      <p:ext uri="{BB962C8B-B14F-4D97-AF65-F5344CB8AC3E}">
        <p14:creationId xmlns:p14="http://schemas.microsoft.com/office/powerpoint/2010/main" val="286259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Minutes Before Bell</a:t>
            </a:r>
          </a:p>
        </p:txBody>
      </p:sp>
      <p:sp>
        <p:nvSpPr>
          <p:cNvPr id="3" name="Content Placeholder 2"/>
          <p:cNvSpPr>
            <a:spLocks noGrp="1"/>
          </p:cNvSpPr>
          <p:nvPr>
            <p:ph idx="1"/>
          </p:nvPr>
        </p:nvSpPr>
        <p:spPr/>
        <p:txBody>
          <a:bodyPr/>
          <a:lstStyle/>
          <a:p>
            <a:r>
              <a:rPr lang="en-US" dirty="0"/>
              <a:t>Staff are released to class</a:t>
            </a:r>
          </a:p>
          <a:p>
            <a:r>
              <a:rPr lang="en-US" dirty="0"/>
              <a:t>Hall monitors begin patrolling the halls</a:t>
            </a:r>
          </a:p>
          <a:p>
            <a:r>
              <a:rPr lang="en-US" dirty="0"/>
              <a:t>Response staff find their areas</a:t>
            </a:r>
          </a:p>
        </p:txBody>
      </p:sp>
    </p:spTree>
    <p:extLst>
      <p:ext uri="{BB962C8B-B14F-4D97-AF65-F5344CB8AC3E}">
        <p14:creationId xmlns:p14="http://schemas.microsoft.com/office/powerpoint/2010/main" val="1255903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Throughout the Day</a:t>
            </a:r>
          </a:p>
        </p:txBody>
      </p:sp>
      <p:sp>
        <p:nvSpPr>
          <p:cNvPr id="3" name="Content Placeholder 2"/>
          <p:cNvSpPr>
            <a:spLocks noGrp="1"/>
          </p:cNvSpPr>
          <p:nvPr>
            <p:ph idx="1"/>
          </p:nvPr>
        </p:nvSpPr>
        <p:spPr/>
        <p:txBody>
          <a:bodyPr>
            <a:normAutofit fontScale="85000" lnSpcReduction="20000"/>
          </a:bodyPr>
          <a:lstStyle/>
          <a:p>
            <a:r>
              <a:rPr lang="en-US" dirty="0"/>
              <a:t>Staff should keep a typical schedule</a:t>
            </a:r>
          </a:p>
          <a:p>
            <a:r>
              <a:rPr lang="en-US" dirty="0"/>
              <a:t>Exams/tests should be postponed</a:t>
            </a:r>
          </a:p>
          <a:p>
            <a:r>
              <a:rPr lang="en-US" dirty="0"/>
              <a:t>Principal should contact the affected family to offer support</a:t>
            </a:r>
          </a:p>
          <a:p>
            <a:r>
              <a:rPr lang="en-US" dirty="0"/>
              <a:t>Group leaders will keep a list of students they see and follow up with their parents</a:t>
            </a:r>
          </a:p>
          <a:p>
            <a:r>
              <a:rPr lang="en-US" dirty="0"/>
              <a:t>If a student is unable to stay at school, parents must sign them out and sign the crisis off campus permission slip</a:t>
            </a:r>
          </a:p>
          <a:p>
            <a:r>
              <a:rPr lang="en-US" dirty="0"/>
              <a:t>D49 will provide lunch for all staff in a central location</a:t>
            </a:r>
          </a:p>
        </p:txBody>
      </p:sp>
    </p:spTree>
    <p:extLst>
      <p:ext uri="{BB962C8B-B14F-4D97-AF65-F5344CB8AC3E}">
        <p14:creationId xmlns:p14="http://schemas.microsoft.com/office/powerpoint/2010/main" val="2410158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 Procedure</a:t>
            </a:r>
          </a:p>
        </p:txBody>
      </p:sp>
      <p:pic>
        <p:nvPicPr>
          <p:cNvPr id="8" name="Content Placeholder 7" descr="Screen Shot 2013-11-04 at 1.27.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180" r="4180"/>
          <a:stretch/>
        </p:blipFill>
        <p:spPr/>
      </p:pic>
    </p:spTree>
    <p:extLst>
      <p:ext uri="{BB962C8B-B14F-4D97-AF65-F5344CB8AC3E}">
        <p14:creationId xmlns:p14="http://schemas.microsoft.com/office/powerpoint/2010/main" val="2762883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Hall Monitors</a:t>
            </a:r>
          </a:p>
        </p:txBody>
      </p:sp>
      <p:sp>
        <p:nvSpPr>
          <p:cNvPr id="3" name="Content Placeholder 2"/>
          <p:cNvSpPr>
            <a:spLocks noGrp="1"/>
          </p:cNvSpPr>
          <p:nvPr>
            <p:ph idx="1"/>
          </p:nvPr>
        </p:nvSpPr>
        <p:spPr/>
        <p:txBody>
          <a:bodyPr>
            <a:normAutofit fontScale="85000" lnSpcReduction="10000"/>
          </a:bodyPr>
          <a:lstStyle/>
          <a:p>
            <a:r>
              <a:rPr lang="en-US" dirty="0"/>
              <a:t>Hall monitors may be substitutes, secretaries, teachers, security or other available staff.</a:t>
            </a:r>
          </a:p>
          <a:p>
            <a:r>
              <a:rPr lang="en-US" dirty="0"/>
              <a:t>Patrol the halls and escort student to the counseling areas</a:t>
            </a:r>
          </a:p>
          <a:p>
            <a:r>
              <a:rPr lang="en-US" dirty="0"/>
              <a:t>Observe teachers from the hallway and alert mental health staff if a teacher is in need of support</a:t>
            </a:r>
          </a:p>
          <a:p>
            <a:r>
              <a:rPr lang="en-US" dirty="0"/>
              <a:t>Ensure students are not gathering in the hallway and ensure that they are getting back to class</a:t>
            </a:r>
          </a:p>
          <a:p>
            <a:r>
              <a:rPr lang="en-US" dirty="0"/>
              <a:t>Check for memorials or items left for the deceased (stuffed animals, balloons, flowers)</a:t>
            </a:r>
          </a:p>
          <a:p>
            <a:endParaRPr lang="en-US" dirty="0"/>
          </a:p>
        </p:txBody>
      </p:sp>
    </p:spTree>
    <p:extLst>
      <p:ext uri="{BB962C8B-B14F-4D97-AF65-F5344CB8AC3E}">
        <p14:creationId xmlns:p14="http://schemas.microsoft.com/office/powerpoint/2010/main" val="308697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Duties</a:t>
            </a:r>
          </a:p>
        </p:txBody>
      </p:sp>
      <p:sp>
        <p:nvSpPr>
          <p:cNvPr id="3" name="Content Placeholder 2"/>
          <p:cNvSpPr>
            <a:spLocks noGrp="1"/>
          </p:cNvSpPr>
          <p:nvPr>
            <p:ph idx="1"/>
          </p:nvPr>
        </p:nvSpPr>
        <p:spPr/>
        <p:txBody>
          <a:bodyPr>
            <a:normAutofit fontScale="92500" lnSpcReduction="20000"/>
          </a:bodyPr>
          <a:lstStyle/>
          <a:p>
            <a:r>
              <a:rPr lang="en-US" dirty="0"/>
              <a:t>Prepare lessons and activities that are moderate to easy; keeping students engaged but not overly taxed</a:t>
            </a:r>
          </a:p>
          <a:p>
            <a:r>
              <a:rPr lang="en-US" dirty="0"/>
              <a:t>Postpone exams/test for 2 days</a:t>
            </a:r>
          </a:p>
          <a:p>
            <a:r>
              <a:rPr lang="en-US" dirty="0"/>
              <a:t>Only discuss the information provided in the script</a:t>
            </a:r>
          </a:p>
          <a:p>
            <a:r>
              <a:rPr lang="en-US" dirty="0"/>
              <a:t>Stop gossip</a:t>
            </a:r>
          </a:p>
          <a:p>
            <a:r>
              <a:rPr lang="en-US" dirty="0"/>
              <a:t>Allow a short time to discuss memories but do not allow large chunks of time (no more than 15-20 minutes)</a:t>
            </a:r>
          </a:p>
        </p:txBody>
      </p:sp>
    </p:spTree>
    <p:extLst>
      <p:ext uri="{BB962C8B-B14F-4D97-AF65-F5344CB8AC3E}">
        <p14:creationId xmlns:p14="http://schemas.microsoft.com/office/powerpoint/2010/main" val="2463841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Duties</a:t>
            </a:r>
          </a:p>
        </p:txBody>
      </p:sp>
      <p:sp>
        <p:nvSpPr>
          <p:cNvPr id="3" name="Content Placeholder 2"/>
          <p:cNvSpPr>
            <a:spLocks noGrp="1"/>
          </p:cNvSpPr>
          <p:nvPr>
            <p:ph idx="1"/>
          </p:nvPr>
        </p:nvSpPr>
        <p:spPr/>
        <p:txBody>
          <a:bodyPr>
            <a:normAutofit fontScale="85000" lnSpcReduction="10000"/>
          </a:bodyPr>
          <a:lstStyle/>
          <a:p>
            <a:r>
              <a:rPr lang="en-US" dirty="0"/>
              <a:t>Allow students who are visibly upset to go to the designated intervention area by releasing the student to the hall monitor.</a:t>
            </a:r>
          </a:p>
          <a:p>
            <a:r>
              <a:rPr lang="en-US" dirty="0"/>
              <a:t>Allow students who are quietly grieving and not disruptive to class stay in class if they choose to do so</a:t>
            </a:r>
          </a:p>
          <a:p>
            <a:r>
              <a:rPr lang="en-US" dirty="0"/>
              <a:t>Keep the student's desk/space in place for a week or so and then make a new classroom arrangement.</a:t>
            </a:r>
          </a:p>
          <a:p>
            <a:r>
              <a:rPr lang="en-US" dirty="0"/>
              <a:t>Keep displayed work of the student up for about a week; replace with a new class project</a:t>
            </a:r>
          </a:p>
        </p:txBody>
      </p:sp>
    </p:spTree>
    <p:extLst>
      <p:ext uri="{BB962C8B-B14F-4D97-AF65-F5344CB8AC3E}">
        <p14:creationId xmlns:p14="http://schemas.microsoft.com/office/powerpoint/2010/main" val="1990373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Duties</a:t>
            </a:r>
          </a:p>
        </p:txBody>
      </p:sp>
      <p:sp>
        <p:nvSpPr>
          <p:cNvPr id="3" name="Content Placeholder 2"/>
          <p:cNvSpPr>
            <a:spLocks noGrp="1"/>
          </p:cNvSpPr>
          <p:nvPr>
            <p:ph idx="1"/>
          </p:nvPr>
        </p:nvSpPr>
        <p:spPr/>
        <p:txBody>
          <a:bodyPr>
            <a:normAutofit fontScale="92500" lnSpcReduction="10000"/>
          </a:bodyPr>
          <a:lstStyle/>
          <a:p>
            <a:r>
              <a:rPr lang="en-US" dirty="0"/>
              <a:t>No memorials should be made in the classroom. Do not encourage students to put memorabilia on the student’s desk or at the locker. A designated space will be provide within the school for memorabilia.</a:t>
            </a:r>
          </a:p>
          <a:p>
            <a:r>
              <a:rPr lang="en-US" dirty="0"/>
              <a:t>Monitor for buttons, t-shirt, or other memorabilia of the student. Students who wear buttons or t-shirts with the student’s picture may be asked to remove them and returned to the school day. </a:t>
            </a:r>
          </a:p>
        </p:txBody>
      </p:sp>
    </p:spTree>
    <p:extLst>
      <p:ext uri="{BB962C8B-B14F-4D97-AF65-F5344CB8AC3E}">
        <p14:creationId xmlns:p14="http://schemas.microsoft.com/office/powerpoint/2010/main" val="3742243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normAutofit fontScale="85000" lnSpcReduction="10000"/>
          </a:bodyPr>
          <a:lstStyle/>
          <a:p>
            <a:r>
              <a:rPr lang="en-US" dirty="0"/>
              <a:t>Provide a space for items left for the deceased student. This should be there for about 1 week. This area should not be overly prominent.</a:t>
            </a:r>
          </a:p>
          <a:p>
            <a:r>
              <a:rPr lang="en-US" dirty="0"/>
              <a:t>All items collected from the designated area will be sent to the family after being reviewed.</a:t>
            </a:r>
          </a:p>
          <a:p>
            <a:r>
              <a:rPr lang="en-US" dirty="0"/>
              <a:t>If cards, letters or pictures were created for the family, administration will have them reviewed prior to sending them to the family.</a:t>
            </a:r>
          </a:p>
          <a:p>
            <a:r>
              <a:rPr lang="en-US" dirty="0"/>
              <a:t>Administration should find out information concerning the memorial and ask the family how they want that information disseminated </a:t>
            </a:r>
          </a:p>
        </p:txBody>
      </p:sp>
    </p:spTree>
    <p:extLst>
      <p:ext uri="{BB962C8B-B14F-4D97-AF65-F5344CB8AC3E}">
        <p14:creationId xmlns:p14="http://schemas.microsoft.com/office/powerpoint/2010/main" val="1458025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normAutofit fontScale="77500" lnSpcReduction="20000"/>
          </a:bodyPr>
          <a:lstStyle/>
          <a:p>
            <a:r>
              <a:rPr lang="en-US" dirty="0"/>
              <a:t>An administrator or designee should attend the memorial service.</a:t>
            </a:r>
          </a:p>
          <a:p>
            <a:r>
              <a:rPr lang="en-US" dirty="0"/>
              <a:t>No memorial services should be held on school property.</a:t>
            </a:r>
          </a:p>
          <a:p>
            <a:pPr lvl="1"/>
            <a:r>
              <a:rPr lang="en-US" dirty="0"/>
              <a:t>Staff may help coordinate with the family at a local park or favorite place of the student. This should be done with the family, not as a school sponsored event.</a:t>
            </a:r>
          </a:p>
          <a:p>
            <a:r>
              <a:rPr lang="en-US" dirty="0"/>
              <a:t>Include the student’s picture in the year book in the typical places. No memorial pages are put in the yearbook.</a:t>
            </a:r>
          </a:p>
          <a:p>
            <a:r>
              <a:rPr lang="en-US" dirty="0"/>
              <a:t>No pictures or announcement of the deceased should be made at graduation. A solemn moment may be addressed at the awards night.</a:t>
            </a:r>
          </a:p>
        </p:txBody>
      </p:sp>
    </p:spTree>
    <p:extLst>
      <p:ext uri="{BB962C8B-B14F-4D97-AF65-F5344CB8AC3E}">
        <p14:creationId xmlns:p14="http://schemas.microsoft.com/office/powerpoint/2010/main" val="2734510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Day Meeting</a:t>
            </a:r>
          </a:p>
        </p:txBody>
      </p:sp>
      <p:sp>
        <p:nvSpPr>
          <p:cNvPr id="3" name="Content Placeholder 2"/>
          <p:cNvSpPr>
            <a:spLocks noGrp="1"/>
          </p:cNvSpPr>
          <p:nvPr>
            <p:ph idx="1"/>
          </p:nvPr>
        </p:nvSpPr>
        <p:spPr/>
        <p:txBody>
          <a:bodyPr/>
          <a:lstStyle/>
          <a:p>
            <a:r>
              <a:rPr lang="en-US" dirty="0"/>
              <a:t>Debriefing of the day</a:t>
            </a:r>
          </a:p>
          <a:p>
            <a:r>
              <a:rPr lang="en-US" dirty="0"/>
              <a:t>Determine students to follow up with</a:t>
            </a:r>
          </a:p>
          <a:p>
            <a:r>
              <a:rPr lang="en-US" dirty="0"/>
              <a:t>Given an opportunity to process and express concerns</a:t>
            </a:r>
          </a:p>
          <a:p>
            <a:r>
              <a:rPr lang="en-US" dirty="0"/>
              <a:t>Feedback of the day</a:t>
            </a:r>
          </a:p>
        </p:txBody>
      </p:sp>
    </p:spTree>
    <p:extLst>
      <p:ext uri="{BB962C8B-B14F-4D97-AF65-F5344CB8AC3E}">
        <p14:creationId xmlns:p14="http://schemas.microsoft.com/office/powerpoint/2010/main" val="1925748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Day /Follow up</a:t>
            </a:r>
          </a:p>
        </p:txBody>
      </p:sp>
      <p:sp>
        <p:nvSpPr>
          <p:cNvPr id="3" name="Content Placeholder 2"/>
          <p:cNvSpPr>
            <a:spLocks noGrp="1"/>
          </p:cNvSpPr>
          <p:nvPr>
            <p:ph idx="1"/>
          </p:nvPr>
        </p:nvSpPr>
        <p:spPr/>
        <p:txBody>
          <a:bodyPr/>
          <a:lstStyle/>
          <a:p>
            <a:r>
              <a:rPr lang="en-US" dirty="0"/>
              <a:t>The counselors will follow up with the list of students they received from mental health team</a:t>
            </a:r>
          </a:p>
          <a:p>
            <a:pPr lvl="1"/>
            <a:r>
              <a:rPr lang="en-US" dirty="0"/>
              <a:t>Can be done via emails to teachers</a:t>
            </a:r>
          </a:p>
          <a:p>
            <a:pPr lvl="1"/>
            <a:r>
              <a:rPr lang="en-US" dirty="0"/>
              <a:t>Level 3 students should be personally checked on </a:t>
            </a:r>
          </a:p>
        </p:txBody>
      </p:sp>
    </p:spTree>
    <p:extLst>
      <p:ext uri="{BB962C8B-B14F-4D97-AF65-F5344CB8AC3E}">
        <p14:creationId xmlns:p14="http://schemas.microsoft.com/office/powerpoint/2010/main" val="2188002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Grief Counseling Guidance</a:t>
            </a:r>
          </a:p>
        </p:txBody>
      </p:sp>
    </p:spTree>
    <p:extLst>
      <p:ext uri="{BB962C8B-B14F-4D97-AF65-F5344CB8AC3E}">
        <p14:creationId xmlns:p14="http://schemas.microsoft.com/office/powerpoint/2010/main" val="933601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Leaders</a:t>
            </a:r>
          </a:p>
        </p:txBody>
      </p:sp>
      <p:sp>
        <p:nvSpPr>
          <p:cNvPr id="3" name="Content Placeholder 2"/>
          <p:cNvSpPr>
            <a:spLocks noGrp="1"/>
          </p:cNvSpPr>
          <p:nvPr>
            <p:ph idx="1"/>
          </p:nvPr>
        </p:nvSpPr>
        <p:spPr/>
        <p:txBody>
          <a:bodyPr/>
          <a:lstStyle/>
          <a:p>
            <a:r>
              <a:rPr lang="en-US" dirty="0"/>
              <a:t>Should work in pairs if possible</a:t>
            </a:r>
          </a:p>
          <a:p>
            <a:r>
              <a:rPr lang="en-US" dirty="0"/>
              <a:t>Group leaders must be employed as a member of the mental health team.</a:t>
            </a:r>
          </a:p>
          <a:p>
            <a:pPr lvl="1"/>
            <a:r>
              <a:rPr lang="en-US" dirty="0"/>
              <a:t>School Counselor</a:t>
            </a:r>
          </a:p>
          <a:p>
            <a:pPr lvl="1"/>
            <a:r>
              <a:rPr lang="en-US" dirty="0"/>
              <a:t>School Psychologist</a:t>
            </a:r>
          </a:p>
          <a:p>
            <a:pPr lvl="1"/>
            <a:r>
              <a:rPr lang="en-US" dirty="0"/>
              <a:t>School Social Worker</a:t>
            </a:r>
          </a:p>
          <a:p>
            <a:pPr lvl="1"/>
            <a:r>
              <a:rPr lang="en-US" dirty="0"/>
              <a:t>School Nurse</a:t>
            </a:r>
          </a:p>
          <a:p>
            <a:pPr marL="0" indent="0">
              <a:buNone/>
            </a:pPr>
            <a:endParaRPr lang="en-US" dirty="0"/>
          </a:p>
        </p:txBody>
      </p:sp>
    </p:spTree>
    <p:extLst>
      <p:ext uri="{BB962C8B-B14F-4D97-AF65-F5344CB8AC3E}">
        <p14:creationId xmlns:p14="http://schemas.microsoft.com/office/powerpoint/2010/main" val="185907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 Procedure</a:t>
            </a:r>
          </a:p>
        </p:txBody>
      </p:sp>
      <p:sp>
        <p:nvSpPr>
          <p:cNvPr id="3" name="Content Placeholder 2"/>
          <p:cNvSpPr>
            <a:spLocks noGrp="1"/>
          </p:cNvSpPr>
          <p:nvPr>
            <p:ph idx="1"/>
          </p:nvPr>
        </p:nvSpPr>
        <p:spPr/>
        <p:txBody>
          <a:bodyPr>
            <a:normAutofit/>
          </a:bodyPr>
          <a:lstStyle/>
          <a:p>
            <a:r>
              <a:rPr lang="en-US" dirty="0"/>
              <a:t>Safety Coordinator is notified first</a:t>
            </a:r>
          </a:p>
          <a:p>
            <a:r>
              <a:rPr lang="en-US" dirty="0"/>
              <a:t>Safety Coordinator confirms</a:t>
            </a:r>
          </a:p>
          <a:p>
            <a:r>
              <a:rPr lang="en-US" dirty="0"/>
              <a:t>Safety Coordinator contacts the CEO, Zone Leader, and Lead Psychologist</a:t>
            </a:r>
          </a:p>
          <a:p>
            <a:r>
              <a:rPr lang="en-US" dirty="0"/>
              <a:t>The CEO will contact communications specialist</a:t>
            </a:r>
          </a:p>
          <a:p>
            <a:r>
              <a:rPr lang="en-US" dirty="0"/>
              <a:t>Principals will contact their administrative team including counselors</a:t>
            </a:r>
          </a:p>
          <a:p>
            <a:endParaRPr lang="en-US" dirty="0"/>
          </a:p>
          <a:p>
            <a:endParaRPr lang="en-US" dirty="0"/>
          </a:p>
        </p:txBody>
      </p:sp>
    </p:spTree>
    <p:extLst>
      <p:ext uri="{BB962C8B-B14F-4D97-AF65-F5344CB8AC3E}">
        <p14:creationId xmlns:p14="http://schemas.microsoft.com/office/powerpoint/2010/main" val="4151912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2200340"/>
            <a:ext cx="8229600" cy="1902945"/>
          </a:xfrm>
        </p:spPr>
        <p:txBody>
          <a:bodyPr>
            <a:normAutofit/>
          </a:bodyPr>
          <a:lstStyle/>
          <a:p>
            <a:pPr marL="0" indent="0" algn="ctr">
              <a:buNone/>
            </a:pPr>
            <a:r>
              <a:rPr lang="en-US" sz="4000" dirty="0"/>
              <a:t>Group Counseling Guidance Handout</a:t>
            </a:r>
          </a:p>
        </p:txBody>
      </p:sp>
    </p:spTree>
    <p:extLst>
      <p:ext uri="{BB962C8B-B14F-4D97-AF65-F5344CB8AC3E}">
        <p14:creationId xmlns:p14="http://schemas.microsoft.com/office/powerpoint/2010/main" val="1136332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of Grief Counseling</a:t>
            </a:r>
          </a:p>
        </p:txBody>
      </p:sp>
      <p:sp>
        <p:nvSpPr>
          <p:cNvPr id="3" name="Content Placeholder 2"/>
          <p:cNvSpPr>
            <a:spLocks noGrp="1"/>
          </p:cNvSpPr>
          <p:nvPr>
            <p:ph idx="1"/>
          </p:nvPr>
        </p:nvSpPr>
        <p:spPr/>
        <p:txBody>
          <a:bodyPr/>
          <a:lstStyle/>
          <a:p>
            <a:r>
              <a:rPr lang="en-US" dirty="0"/>
              <a:t>The goal of School based Crisis Intervention counseling is to reduce stress, assist with current needs, educate on adaptive functioning and the grief process, and provide referral information if necessary to help the student stabilize and manage their reactions. </a:t>
            </a:r>
          </a:p>
        </p:txBody>
      </p:sp>
    </p:spTree>
    <p:extLst>
      <p:ext uri="{BB962C8B-B14F-4D97-AF65-F5344CB8AC3E}">
        <p14:creationId xmlns:p14="http://schemas.microsoft.com/office/powerpoint/2010/main" val="4204259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Professionalism:</a:t>
            </a:r>
          </a:p>
        </p:txBody>
      </p:sp>
      <p:sp>
        <p:nvSpPr>
          <p:cNvPr id="3" name="Content Placeholder 2"/>
          <p:cNvSpPr>
            <a:spLocks noGrp="1"/>
          </p:cNvSpPr>
          <p:nvPr>
            <p:ph idx="1"/>
          </p:nvPr>
        </p:nvSpPr>
        <p:spPr/>
        <p:txBody>
          <a:bodyPr/>
          <a:lstStyle/>
          <a:p>
            <a:pPr lvl="0"/>
            <a:r>
              <a:rPr lang="en-US" dirty="0"/>
              <a:t>Only act within the framework of your expertise and licensure</a:t>
            </a:r>
          </a:p>
          <a:p>
            <a:pPr lvl="0"/>
            <a:r>
              <a:rPr lang="en-US" dirty="0"/>
              <a:t>Be visible and available</a:t>
            </a:r>
          </a:p>
          <a:p>
            <a:pPr lvl="0"/>
            <a:r>
              <a:rPr lang="en-US" dirty="0"/>
              <a:t>Maintain appropriate confidentiality of the victim and the grieving student   </a:t>
            </a:r>
          </a:p>
          <a:p>
            <a:pPr lvl="0"/>
            <a:r>
              <a:rPr lang="en-US" dirty="0"/>
              <a:t>Alert those on a Need to Know basis of specific student needs</a:t>
            </a:r>
          </a:p>
          <a:p>
            <a:pPr lvl="0"/>
            <a:r>
              <a:rPr lang="en-US" dirty="0"/>
              <a:t>Document interactions with each student</a:t>
            </a:r>
          </a:p>
          <a:p>
            <a:endParaRPr lang="en-US" dirty="0"/>
          </a:p>
        </p:txBody>
      </p:sp>
    </p:spTree>
    <p:extLst>
      <p:ext uri="{BB962C8B-B14F-4D97-AF65-F5344CB8AC3E}">
        <p14:creationId xmlns:p14="http://schemas.microsoft.com/office/powerpoint/2010/main" val="1294194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Gaining Rapport:</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Observe first- Do not intrude into groups or with individuals</a:t>
            </a:r>
          </a:p>
          <a:p>
            <a:pPr lvl="0"/>
            <a:r>
              <a:rPr lang="en-US" dirty="0"/>
              <a:t>Make contact by providing practical assistance- tissues, water, place to sit</a:t>
            </a:r>
          </a:p>
          <a:p>
            <a:pPr lvl="0"/>
            <a:r>
              <a:rPr lang="en-US" dirty="0"/>
              <a:t>Use proximity without intruding- sit near but not in the group at first</a:t>
            </a:r>
          </a:p>
          <a:p>
            <a:pPr lvl="0"/>
            <a:r>
              <a:rPr lang="en-US" dirty="0"/>
              <a:t>Initiate contact after observing and assessing the situation</a:t>
            </a:r>
          </a:p>
          <a:p>
            <a:pPr lvl="0"/>
            <a:r>
              <a:rPr lang="en-US" dirty="0"/>
              <a:t>Introduce yourself and why you are there</a:t>
            </a:r>
          </a:p>
          <a:p>
            <a:pPr lvl="0"/>
            <a:r>
              <a:rPr lang="en-US" dirty="0"/>
              <a:t>Provided the grieving students with concrete, age appropriate information about the situation as provided by the scripts.</a:t>
            </a:r>
          </a:p>
          <a:p>
            <a:endParaRPr lang="en-US" dirty="0"/>
          </a:p>
        </p:txBody>
      </p:sp>
    </p:spTree>
    <p:extLst>
      <p:ext uri="{BB962C8B-B14F-4D97-AF65-F5344CB8AC3E}">
        <p14:creationId xmlns:p14="http://schemas.microsoft.com/office/powerpoint/2010/main" val="2362756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Initial Conversation</a:t>
            </a:r>
            <a:r>
              <a:rPr lang="en-US" dirty="0"/>
              <a:t> </a:t>
            </a:r>
          </a:p>
        </p:txBody>
      </p:sp>
      <p:sp>
        <p:nvSpPr>
          <p:cNvPr id="3" name="Content Placeholder 2"/>
          <p:cNvSpPr>
            <a:spLocks noGrp="1"/>
          </p:cNvSpPr>
          <p:nvPr>
            <p:ph idx="1"/>
          </p:nvPr>
        </p:nvSpPr>
        <p:spPr/>
        <p:txBody>
          <a:bodyPr>
            <a:normAutofit/>
          </a:bodyPr>
          <a:lstStyle/>
          <a:p>
            <a:r>
              <a:rPr lang="en-US" dirty="0"/>
              <a:t>Allowing each student an opportunity if they want to respond. Do not press students to respond if they don’t want to. Do not go around the circle- simply let them respond as they wish. If someone is monopolizing the conversation and it appears to distress others, use facilitation methods to redirect.</a:t>
            </a:r>
          </a:p>
          <a:p>
            <a:pPr marL="0" indent="0">
              <a:buNone/>
            </a:pPr>
            <a:endParaRPr lang="en-US" dirty="0"/>
          </a:p>
          <a:p>
            <a:endParaRPr lang="en-US" dirty="0"/>
          </a:p>
        </p:txBody>
      </p:sp>
    </p:spTree>
    <p:extLst>
      <p:ext uri="{BB962C8B-B14F-4D97-AF65-F5344CB8AC3E}">
        <p14:creationId xmlns:p14="http://schemas.microsoft.com/office/powerpoint/2010/main" val="1825154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Grouping</a:t>
            </a:r>
          </a:p>
        </p:txBody>
      </p:sp>
      <p:sp>
        <p:nvSpPr>
          <p:cNvPr id="3" name="Content Placeholder 2"/>
          <p:cNvSpPr>
            <a:spLocks noGrp="1"/>
          </p:cNvSpPr>
          <p:nvPr>
            <p:ph idx="1"/>
          </p:nvPr>
        </p:nvSpPr>
        <p:spPr/>
        <p:txBody>
          <a:bodyPr/>
          <a:lstStyle/>
          <a:p>
            <a:pPr lvl="0"/>
            <a:r>
              <a:rPr lang="en-US" dirty="0"/>
              <a:t>Try to group students based on their proximity to the victim is possible</a:t>
            </a:r>
          </a:p>
          <a:p>
            <a:pPr lvl="1"/>
            <a:r>
              <a:rPr lang="en-US" sz="3200" dirty="0"/>
              <a:t>Acquaintances of the victim should not be in the same group as close friends</a:t>
            </a:r>
          </a:p>
          <a:p>
            <a:pPr lvl="1"/>
            <a:r>
              <a:rPr lang="en-US" sz="3200" dirty="0"/>
              <a:t>Team mates may do well together to support each other</a:t>
            </a:r>
          </a:p>
          <a:p>
            <a:endParaRPr lang="en-US" dirty="0"/>
          </a:p>
        </p:txBody>
      </p:sp>
    </p:spTree>
    <p:extLst>
      <p:ext uri="{BB962C8B-B14F-4D97-AF65-F5344CB8AC3E}">
        <p14:creationId xmlns:p14="http://schemas.microsoft.com/office/powerpoint/2010/main" val="932027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the conversation going</a:t>
            </a:r>
          </a:p>
        </p:txBody>
      </p:sp>
      <p:sp>
        <p:nvSpPr>
          <p:cNvPr id="3" name="Content Placeholder 2"/>
          <p:cNvSpPr>
            <a:spLocks noGrp="1"/>
          </p:cNvSpPr>
          <p:nvPr>
            <p:ph idx="1"/>
          </p:nvPr>
        </p:nvSpPr>
        <p:spPr/>
        <p:txBody>
          <a:bodyPr/>
          <a:lstStyle/>
          <a:p>
            <a:r>
              <a:rPr lang="en-US" dirty="0"/>
              <a:t>Use the following questions/comments to get a conversation going-</a:t>
            </a:r>
          </a:p>
          <a:p>
            <a:pPr lvl="0"/>
            <a:r>
              <a:rPr lang="en-US" dirty="0"/>
              <a:t>“How do you know</a:t>
            </a:r>
            <a:r>
              <a:rPr lang="en-US" i="1" dirty="0"/>
              <a:t> Student</a:t>
            </a:r>
            <a:r>
              <a:rPr lang="en-US" dirty="0"/>
              <a:t>”</a:t>
            </a:r>
          </a:p>
          <a:p>
            <a:pPr lvl="0"/>
            <a:r>
              <a:rPr lang="en-US" dirty="0"/>
              <a:t>“Tell me about </a:t>
            </a:r>
            <a:r>
              <a:rPr lang="en-US" i="1" dirty="0"/>
              <a:t> Student</a:t>
            </a:r>
            <a:r>
              <a:rPr lang="en-US" dirty="0"/>
              <a:t>”</a:t>
            </a:r>
          </a:p>
          <a:p>
            <a:pPr lvl="0"/>
            <a:r>
              <a:rPr lang="en-US" dirty="0"/>
              <a:t>“Tell me some good things about </a:t>
            </a:r>
            <a:r>
              <a:rPr lang="en-US" i="1" dirty="0"/>
              <a:t>Student”</a:t>
            </a:r>
            <a:endParaRPr lang="en-US" dirty="0"/>
          </a:p>
          <a:p>
            <a:pPr lvl="0"/>
            <a:r>
              <a:rPr lang="en-US" dirty="0"/>
              <a:t>“What kinds of things did you do together?”</a:t>
            </a:r>
          </a:p>
          <a:p>
            <a:pPr lvl="0"/>
            <a:r>
              <a:rPr lang="en-US" dirty="0"/>
              <a:t>“What classes do/did you have together”</a:t>
            </a:r>
          </a:p>
          <a:p>
            <a:endParaRPr lang="en-US" dirty="0"/>
          </a:p>
        </p:txBody>
      </p:sp>
    </p:spTree>
    <p:extLst>
      <p:ext uri="{BB962C8B-B14F-4D97-AF65-F5344CB8AC3E}">
        <p14:creationId xmlns:p14="http://schemas.microsoft.com/office/powerpoint/2010/main" val="1422526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Losses</a:t>
            </a:r>
          </a:p>
        </p:txBody>
      </p:sp>
      <p:sp>
        <p:nvSpPr>
          <p:cNvPr id="3" name="Content Placeholder 2"/>
          <p:cNvSpPr>
            <a:spLocks noGrp="1"/>
          </p:cNvSpPr>
          <p:nvPr>
            <p:ph idx="1"/>
          </p:nvPr>
        </p:nvSpPr>
        <p:spPr/>
        <p:txBody>
          <a:bodyPr>
            <a:normAutofit fontScale="85000" lnSpcReduction="10000"/>
          </a:bodyPr>
          <a:lstStyle/>
          <a:p>
            <a:r>
              <a:rPr lang="en-US" dirty="0"/>
              <a:t>Get a feel for the level of loss these students have experienced.</a:t>
            </a:r>
          </a:p>
          <a:p>
            <a:pPr lvl="0"/>
            <a:r>
              <a:rPr lang="en-US" dirty="0"/>
              <a:t>“Is this your first loss?”</a:t>
            </a:r>
          </a:p>
          <a:p>
            <a:pPr lvl="0"/>
            <a:r>
              <a:rPr lang="en-US" dirty="0"/>
              <a:t>Students may discuss the loss of grandparents, pets, other loved ones or have had no other loss. </a:t>
            </a:r>
          </a:p>
          <a:p>
            <a:pPr lvl="0"/>
            <a:r>
              <a:rPr lang="en-US" dirty="0"/>
              <a:t>Students having experienced multiple losses may be at greater risk especially if these losses are recent. </a:t>
            </a:r>
          </a:p>
          <a:p>
            <a:pPr lvl="0"/>
            <a:r>
              <a:rPr lang="en-US" dirty="0"/>
              <a:t>Some students may not know the victim but have experienced a loss and this has triggered emotional responding. </a:t>
            </a:r>
          </a:p>
          <a:p>
            <a:endParaRPr lang="en-US" dirty="0"/>
          </a:p>
        </p:txBody>
      </p:sp>
    </p:spTree>
    <p:extLst>
      <p:ext uri="{BB962C8B-B14F-4D97-AF65-F5344CB8AC3E}">
        <p14:creationId xmlns:p14="http://schemas.microsoft.com/office/powerpoint/2010/main" val="1481430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Move to emotional responding</a:t>
            </a:r>
          </a:p>
        </p:txBody>
      </p:sp>
      <p:sp>
        <p:nvSpPr>
          <p:cNvPr id="3" name="Content Placeholder 2"/>
          <p:cNvSpPr>
            <a:spLocks noGrp="1"/>
          </p:cNvSpPr>
          <p:nvPr>
            <p:ph idx="1"/>
          </p:nvPr>
        </p:nvSpPr>
        <p:spPr/>
        <p:txBody>
          <a:bodyPr/>
          <a:lstStyle/>
          <a:p>
            <a:pPr lvl="0"/>
            <a:r>
              <a:rPr lang="en-US" dirty="0"/>
              <a:t>Have the students start to explore what they might feel or how it will be like when they encounter a situation where the student will be missing such as class, the bus, lunch or after school activities.</a:t>
            </a:r>
          </a:p>
          <a:p>
            <a:pPr lvl="1"/>
            <a:r>
              <a:rPr lang="en-US" sz="3200" dirty="0"/>
              <a:t>“What do you think it will be like when you go to class (ride the bus, lunch)?”</a:t>
            </a:r>
          </a:p>
          <a:p>
            <a:endParaRPr lang="en-US" dirty="0"/>
          </a:p>
        </p:txBody>
      </p:sp>
    </p:spTree>
    <p:extLst>
      <p:ext uri="{BB962C8B-B14F-4D97-AF65-F5344CB8AC3E}">
        <p14:creationId xmlns:p14="http://schemas.microsoft.com/office/powerpoint/2010/main" val="4216339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Coping</a:t>
            </a:r>
          </a:p>
        </p:txBody>
      </p:sp>
      <p:sp>
        <p:nvSpPr>
          <p:cNvPr id="3" name="Content Placeholder 2"/>
          <p:cNvSpPr>
            <a:spLocks noGrp="1"/>
          </p:cNvSpPr>
          <p:nvPr>
            <p:ph idx="1"/>
          </p:nvPr>
        </p:nvSpPr>
        <p:spPr/>
        <p:txBody>
          <a:bodyPr>
            <a:normAutofit fontScale="92500" lnSpcReduction="20000"/>
          </a:bodyPr>
          <a:lstStyle/>
          <a:p>
            <a:pPr lvl="0"/>
            <a:r>
              <a:rPr lang="en-US" dirty="0"/>
              <a:t>Get a feel for their ability to cope and self regulate with these situations. Provide some guidance on things they can do to manage their stress when presented with these situations. </a:t>
            </a:r>
          </a:p>
          <a:p>
            <a:pPr lvl="1"/>
            <a:r>
              <a:rPr lang="en-US" sz="3200" dirty="0"/>
              <a:t>Find a good friend to sit with during lunch. Sit in a new spot at lunch. 	</a:t>
            </a:r>
          </a:p>
          <a:p>
            <a:pPr lvl="1"/>
            <a:r>
              <a:rPr lang="en-US" sz="3200" dirty="0"/>
              <a:t>When you see their locker/desk think of 2 fun things you did together. Allow yourself 2 minutes to think of these things and then turn your mind to other things. </a:t>
            </a:r>
          </a:p>
          <a:p>
            <a:endParaRPr lang="en-US" dirty="0"/>
          </a:p>
        </p:txBody>
      </p:sp>
    </p:spTree>
    <p:extLst>
      <p:ext uri="{BB962C8B-B14F-4D97-AF65-F5344CB8AC3E}">
        <p14:creationId xmlns:p14="http://schemas.microsoft.com/office/powerpoint/2010/main" val="230361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a:t>
            </a:r>
          </a:p>
        </p:txBody>
      </p:sp>
      <p:sp>
        <p:nvSpPr>
          <p:cNvPr id="3" name="Content Placeholder 2"/>
          <p:cNvSpPr>
            <a:spLocks noGrp="1"/>
          </p:cNvSpPr>
          <p:nvPr>
            <p:ph idx="1"/>
          </p:nvPr>
        </p:nvSpPr>
        <p:spPr/>
        <p:txBody>
          <a:bodyPr>
            <a:normAutofit/>
          </a:bodyPr>
          <a:lstStyle/>
          <a:p>
            <a:r>
              <a:rPr lang="en-US" dirty="0"/>
              <a:t>Based on the information obtained, the level of response will be determined based on the response rubric </a:t>
            </a:r>
          </a:p>
          <a:p>
            <a:r>
              <a:rPr lang="en-US" dirty="0"/>
              <a:t>A script for admin to follow will be developed</a:t>
            </a:r>
          </a:p>
          <a:p>
            <a:r>
              <a:rPr lang="en-US" dirty="0"/>
              <a:t>Calling tree to staff affected will be completed prior to the next school day</a:t>
            </a:r>
          </a:p>
        </p:txBody>
      </p:sp>
    </p:spTree>
    <p:extLst>
      <p:ext uri="{BB962C8B-B14F-4D97-AF65-F5344CB8AC3E}">
        <p14:creationId xmlns:p14="http://schemas.microsoft.com/office/powerpoint/2010/main" val="3331266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Psych-education of Grief</a:t>
            </a:r>
          </a:p>
        </p:txBody>
      </p:sp>
      <p:sp>
        <p:nvSpPr>
          <p:cNvPr id="3" name="Content Placeholder 2"/>
          <p:cNvSpPr>
            <a:spLocks noGrp="1"/>
          </p:cNvSpPr>
          <p:nvPr>
            <p:ph idx="1"/>
          </p:nvPr>
        </p:nvSpPr>
        <p:spPr/>
        <p:txBody>
          <a:bodyPr/>
          <a:lstStyle/>
          <a:p>
            <a:r>
              <a:rPr lang="en-US" dirty="0"/>
              <a:t>Body needs a break from grief</a:t>
            </a:r>
          </a:p>
          <a:p>
            <a:r>
              <a:rPr lang="en-US" dirty="0"/>
              <a:t>Waves of grief</a:t>
            </a:r>
          </a:p>
          <a:p>
            <a:r>
              <a:rPr lang="en-US" dirty="0"/>
              <a:t>Explore coping strategies</a:t>
            </a:r>
          </a:p>
          <a:p>
            <a:r>
              <a:rPr lang="en-US" dirty="0"/>
              <a:t>Sleep</a:t>
            </a:r>
          </a:p>
          <a:p>
            <a:r>
              <a:rPr lang="en-US" dirty="0"/>
              <a:t>Appetite</a:t>
            </a:r>
          </a:p>
          <a:p>
            <a:r>
              <a:rPr lang="en-US" dirty="0"/>
              <a:t>Concentration</a:t>
            </a:r>
          </a:p>
        </p:txBody>
      </p:sp>
    </p:spTree>
    <p:extLst>
      <p:ext uri="{BB962C8B-B14F-4D97-AF65-F5344CB8AC3E}">
        <p14:creationId xmlns:p14="http://schemas.microsoft.com/office/powerpoint/2010/main" val="314368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Coping -Planning</a:t>
            </a:r>
          </a:p>
        </p:txBody>
      </p:sp>
      <p:sp>
        <p:nvSpPr>
          <p:cNvPr id="3" name="Content Placeholder 2"/>
          <p:cNvSpPr>
            <a:spLocks noGrp="1"/>
          </p:cNvSpPr>
          <p:nvPr>
            <p:ph idx="1"/>
          </p:nvPr>
        </p:nvSpPr>
        <p:spPr/>
        <p:txBody>
          <a:bodyPr/>
          <a:lstStyle/>
          <a:p>
            <a:r>
              <a:rPr lang="en-US" dirty="0"/>
              <a:t>Help them plan for next day</a:t>
            </a:r>
          </a:p>
          <a:p>
            <a:pPr lvl="1"/>
            <a:r>
              <a:rPr lang="en-US" dirty="0"/>
              <a:t>Week</a:t>
            </a:r>
          </a:p>
          <a:p>
            <a:pPr lvl="1"/>
            <a:r>
              <a:rPr lang="en-US" dirty="0"/>
              <a:t>Month</a:t>
            </a:r>
          </a:p>
          <a:p>
            <a:r>
              <a:rPr lang="en-US" dirty="0"/>
              <a:t>Encourage them do do things with others</a:t>
            </a:r>
          </a:p>
          <a:p>
            <a:r>
              <a:rPr lang="en-US" dirty="0"/>
              <a:t>Make plans for days ahead- pleasant things to do</a:t>
            </a:r>
          </a:p>
        </p:txBody>
      </p:sp>
    </p:spTree>
    <p:extLst>
      <p:ext uri="{BB962C8B-B14F-4D97-AF65-F5344CB8AC3E}">
        <p14:creationId xmlns:p14="http://schemas.microsoft.com/office/powerpoint/2010/main" val="208545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Wrapping up</a:t>
            </a:r>
          </a:p>
        </p:txBody>
      </p:sp>
      <p:sp>
        <p:nvSpPr>
          <p:cNvPr id="3" name="Content Placeholder 2"/>
          <p:cNvSpPr>
            <a:spLocks noGrp="1"/>
          </p:cNvSpPr>
          <p:nvPr>
            <p:ph idx="1"/>
          </p:nvPr>
        </p:nvSpPr>
        <p:spPr/>
        <p:txBody>
          <a:bodyPr/>
          <a:lstStyle/>
          <a:p>
            <a:r>
              <a:rPr lang="en-US" dirty="0"/>
              <a:t>Draw</a:t>
            </a:r>
          </a:p>
          <a:p>
            <a:r>
              <a:rPr lang="en-US" dirty="0"/>
              <a:t>Write letters</a:t>
            </a:r>
          </a:p>
          <a:p>
            <a:r>
              <a:rPr lang="en-US" dirty="0"/>
              <a:t>Sit quietly for a bit</a:t>
            </a:r>
          </a:p>
          <a:p>
            <a:r>
              <a:rPr lang="en-US" dirty="0"/>
              <a:t>Get ready to get back to class</a:t>
            </a:r>
          </a:p>
          <a:p>
            <a:r>
              <a:rPr lang="en-US" dirty="0"/>
              <a:t>Do not send distressed students on the bus or walking home</a:t>
            </a:r>
          </a:p>
          <a:p>
            <a:pPr lvl="1"/>
            <a:r>
              <a:rPr lang="en-US" dirty="0"/>
              <a:t>1.5 hours before final bell- back to class or call parents</a:t>
            </a:r>
          </a:p>
        </p:txBody>
      </p:sp>
    </p:spTree>
    <p:extLst>
      <p:ext uri="{BB962C8B-B14F-4D97-AF65-F5344CB8AC3E}">
        <p14:creationId xmlns:p14="http://schemas.microsoft.com/office/powerpoint/2010/main" val="2968689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Paperwork</a:t>
            </a:r>
          </a:p>
        </p:txBody>
      </p:sp>
      <p:sp>
        <p:nvSpPr>
          <p:cNvPr id="3" name="Content Placeholder 2"/>
          <p:cNvSpPr>
            <a:spLocks noGrp="1"/>
          </p:cNvSpPr>
          <p:nvPr>
            <p:ph idx="1"/>
          </p:nvPr>
        </p:nvSpPr>
        <p:spPr/>
        <p:txBody>
          <a:bodyPr/>
          <a:lstStyle/>
          <a:p>
            <a:r>
              <a:rPr lang="en-US" dirty="0"/>
              <a:t>Make sure log is kept of each student</a:t>
            </a:r>
          </a:p>
          <a:p>
            <a:r>
              <a:rPr lang="en-US" dirty="0"/>
              <a:t>Crisis Response Counseling Form</a:t>
            </a:r>
          </a:p>
          <a:p>
            <a:r>
              <a:rPr lang="en-US" sz="1200" dirty="0">
                <a:hlinkClick r:id="rId2" action="ppaction://hlinkfile"/>
              </a:rPr>
              <a:t>file://localhost/Users/kboyd/Documents/Crisis/GTL 2016/Crisis Respons Counseling Form 2016.docx</a:t>
            </a:r>
            <a:endParaRPr lang="en-US" sz="1200" dirty="0"/>
          </a:p>
          <a:p>
            <a:r>
              <a:rPr lang="en-US" dirty="0"/>
              <a:t>Call parents</a:t>
            </a:r>
          </a:p>
          <a:p>
            <a:r>
              <a:rPr lang="en-US" dirty="0"/>
              <a:t>Counselors at the school get the logs </a:t>
            </a:r>
            <a:r>
              <a:rPr lang="en-US"/>
              <a:t>and forms</a:t>
            </a:r>
            <a:endParaRPr lang="en-US" dirty="0"/>
          </a:p>
          <a:p>
            <a:pPr marL="0" indent="0">
              <a:buNone/>
            </a:pPr>
            <a:endParaRPr lang="en-US" dirty="0"/>
          </a:p>
        </p:txBody>
      </p:sp>
    </p:spTree>
    <p:extLst>
      <p:ext uri="{BB962C8B-B14F-4D97-AF65-F5344CB8AC3E}">
        <p14:creationId xmlns:p14="http://schemas.microsoft.com/office/powerpoint/2010/main" val="3372494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Leader Logs</a:t>
            </a:r>
          </a:p>
        </p:txBody>
      </p:sp>
      <p:sp>
        <p:nvSpPr>
          <p:cNvPr id="3" name="Content Placeholder 2"/>
          <p:cNvSpPr>
            <a:spLocks noGrp="1"/>
          </p:cNvSpPr>
          <p:nvPr>
            <p:ph idx="1"/>
          </p:nvPr>
        </p:nvSpPr>
        <p:spPr/>
        <p:txBody>
          <a:bodyPr>
            <a:normAutofit fontScale="85000" lnSpcReduction="10000"/>
          </a:bodyPr>
          <a:lstStyle/>
          <a:p>
            <a:r>
              <a:rPr lang="en-US" dirty="0"/>
              <a:t>Maintain a log of students they counseled and code them accordingly:</a:t>
            </a:r>
          </a:p>
          <a:p>
            <a:pPr lvl="1"/>
            <a:r>
              <a:rPr lang="en-US" dirty="0"/>
              <a:t>1- Mild- Able to be redirect relatively quickly, may be trying to escape class</a:t>
            </a:r>
          </a:p>
          <a:p>
            <a:pPr lvl="1"/>
            <a:r>
              <a:rPr lang="en-US" dirty="0"/>
              <a:t>2- Moderate- Some crying response, has had some loss in their past, takes some processing to get them back to class and calmed down, peripheral friend of deceased</a:t>
            </a:r>
          </a:p>
          <a:p>
            <a:pPr lvl="1"/>
            <a:r>
              <a:rPr lang="en-US" dirty="0"/>
              <a:t>3- Significant- Distraught, crying, has had a significant loss in the past, close friend of the deceased, difficulty redirecting and calming, may need to go home if they cannot return to class.</a:t>
            </a:r>
          </a:p>
        </p:txBody>
      </p:sp>
    </p:spTree>
    <p:extLst>
      <p:ext uri="{BB962C8B-B14F-4D97-AF65-F5344CB8AC3E}">
        <p14:creationId xmlns:p14="http://schemas.microsoft.com/office/powerpoint/2010/main" val="1163393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11-04 at 2.04.2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 r="2373"/>
          <a:stretch/>
        </p:blipFill>
        <p:spPr>
          <a:xfrm>
            <a:off x="148448" y="477838"/>
            <a:ext cx="8566701" cy="5465762"/>
          </a:xfrm>
        </p:spPr>
      </p:pic>
    </p:spTree>
    <p:extLst>
      <p:ext uri="{BB962C8B-B14F-4D97-AF65-F5344CB8AC3E}">
        <p14:creationId xmlns:p14="http://schemas.microsoft.com/office/powerpoint/2010/main" val="2261450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top Exercise	</a:t>
            </a:r>
          </a:p>
        </p:txBody>
      </p:sp>
      <p:sp>
        <p:nvSpPr>
          <p:cNvPr id="3" name="Content Placeholder 2"/>
          <p:cNvSpPr>
            <a:spLocks noGrp="1"/>
          </p:cNvSpPr>
          <p:nvPr>
            <p:ph idx="1"/>
          </p:nvPr>
        </p:nvSpPr>
        <p:spPr/>
        <p:txBody>
          <a:bodyPr>
            <a:normAutofit/>
          </a:bodyPr>
          <a:lstStyle/>
          <a:p>
            <a:r>
              <a:rPr lang="en-US" dirty="0"/>
              <a:t>Get into Groups of 4</a:t>
            </a:r>
          </a:p>
          <a:p>
            <a:pPr lvl="1"/>
            <a:r>
              <a:rPr lang="en-US" dirty="0"/>
              <a:t>2 students</a:t>
            </a:r>
          </a:p>
          <a:p>
            <a:pPr lvl="1"/>
            <a:r>
              <a:rPr lang="en-US" dirty="0"/>
              <a:t>2 staff</a:t>
            </a:r>
          </a:p>
          <a:p>
            <a:pPr lvl="1"/>
            <a:endParaRPr lang="en-US" dirty="0"/>
          </a:p>
        </p:txBody>
      </p:sp>
    </p:spTree>
    <p:extLst>
      <p:ext uri="{BB962C8B-B14F-4D97-AF65-F5344CB8AC3E}">
        <p14:creationId xmlns:p14="http://schemas.microsoft.com/office/powerpoint/2010/main" val="3351324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minutes	</a:t>
            </a:r>
          </a:p>
        </p:txBody>
      </p:sp>
      <p:sp>
        <p:nvSpPr>
          <p:cNvPr id="3" name="Content Placeholder 2"/>
          <p:cNvSpPr>
            <a:spLocks noGrp="1"/>
          </p:cNvSpPr>
          <p:nvPr>
            <p:ph idx="1"/>
          </p:nvPr>
        </p:nvSpPr>
        <p:spPr/>
        <p:txBody>
          <a:bodyPr>
            <a:normAutofit lnSpcReduction="10000"/>
          </a:bodyPr>
          <a:lstStyle/>
          <a:p>
            <a:r>
              <a:rPr lang="en-US" dirty="0"/>
              <a:t>A student has passed due to suicide. Your 2 students are best friends with the victim. They are distraught. </a:t>
            </a:r>
          </a:p>
          <a:p>
            <a:pPr lvl="1"/>
            <a:r>
              <a:rPr lang="en-US" dirty="0"/>
              <a:t>Gain rapport </a:t>
            </a:r>
          </a:p>
          <a:p>
            <a:pPr lvl="1"/>
            <a:r>
              <a:rPr lang="en-US" dirty="0"/>
              <a:t>Get conversation going</a:t>
            </a:r>
          </a:p>
          <a:p>
            <a:pPr lvl="1"/>
            <a:r>
              <a:rPr lang="en-US" dirty="0"/>
              <a:t>Determine level of loss and coping strategies</a:t>
            </a:r>
          </a:p>
          <a:p>
            <a:pPr lvl="1"/>
            <a:r>
              <a:rPr lang="en-US" dirty="0"/>
              <a:t>Provide psycho-</a:t>
            </a:r>
            <a:r>
              <a:rPr lang="en-US" dirty="0" err="1"/>
              <a:t>ed</a:t>
            </a:r>
            <a:endParaRPr lang="en-US" dirty="0"/>
          </a:p>
          <a:p>
            <a:pPr lvl="1"/>
            <a:r>
              <a:rPr lang="en-US" dirty="0"/>
              <a:t>Wrap it up</a:t>
            </a:r>
          </a:p>
          <a:p>
            <a:endParaRPr lang="en-US" dirty="0"/>
          </a:p>
        </p:txBody>
      </p:sp>
    </p:spTree>
    <p:extLst>
      <p:ext uri="{BB962C8B-B14F-4D97-AF65-F5344CB8AC3E}">
        <p14:creationId xmlns:p14="http://schemas.microsoft.com/office/powerpoint/2010/main" val="4247943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question-mark-backgrounds-wallpapers.jpg"/>
          <p:cNvPicPr>
            <a:picLocks noGrp="1" noChangeAspect="1"/>
          </p:cNvPicPr>
          <p:nvPr>
            <p:ph type="pic" idx="1"/>
          </p:nvPr>
        </p:nvPicPr>
        <p:blipFill>
          <a:blip r:embed="rId2">
            <a:extLst>
              <a:ext uri="{28A0092B-C50C-407E-A947-70E740481C1C}">
                <a14:useLocalDpi xmlns:a14="http://schemas.microsoft.com/office/drawing/2010/main" val="0"/>
              </a:ext>
            </a:extLst>
          </a:blip>
          <a:srcRect t="7271" b="7271"/>
          <a:stretch>
            <a:fillRect/>
          </a:stretch>
        </p:blipFill>
        <p:spPr/>
      </p:pic>
      <p:sp>
        <p:nvSpPr>
          <p:cNvPr id="3" name="Text Placeholder 2"/>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32184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Response Rubric</a:t>
            </a:r>
          </a:p>
        </p:txBody>
      </p:sp>
      <p:sp>
        <p:nvSpPr>
          <p:cNvPr id="3" name="Content Placeholder 2"/>
          <p:cNvSpPr>
            <a:spLocks noGrp="1"/>
          </p:cNvSpPr>
          <p:nvPr>
            <p:ph idx="1"/>
          </p:nvPr>
        </p:nvSpPr>
        <p:spPr/>
        <p:txBody>
          <a:bodyPr>
            <a:normAutofit/>
          </a:bodyPr>
          <a:lstStyle/>
          <a:p>
            <a:r>
              <a:rPr lang="en-US" dirty="0"/>
              <a:t>Used to determine the possible impact on a campus </a:t>
            </a:r>
          </a:p>
          <a:p>
            <a:r>
              <a:rPr lang="en-US" dirty="0"/>
              <a:t>Helps us to determine the number of support personnel to respond</a:t>
            </a:r>
          </a:p>
          <a:p>
            <a:r>
              <a:rPr lang="en-US" dirty="0"/>
              <a:t>We are using a 3 level response system with 1 being the lowest response and 3 being high need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6377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Level 1- Response determination</a:t>
            </a:r>
          </a:p>
        </p:txBody>
      </p:sp>
      <p:sp>
        <p:nvSpPr>
          <p:cNvPr id="3" name="Content Placeholder 2"/>
          <p:cNvSpPr>
            <a:spLocks noGrp="1"/>
          </p:cNvSpPr>
          <p:nvPr>
            <p:ph idx="1"/>
          </p:nvPr>
        </p:nvSpPr>
        <p:spPr/>
        <p:txBody>
          <a:bodyPr>
            <a:normAutofit fontScale="92500" lnSpcReduction="10000"/>
          </a:bodyPr>
          <a:lstStyle/>
          <a:p>
            <a:r>
              <a:rPr lang="en-US" dirty="0"/>
              <a:t>The individual who passed away has an indirect affiliation with the school such as</a:t>
            </a:r>
          </a:p>
          <a:p>
            <a:pPr lvl="1"/>
            <a:r>
              <a:rPr lang="en-US" dirty="0"/>
              <a:t>A family member of a student or staff member or a student who attended the school more than one year ago</a:t>
            </a:r>
          </a:p>
          <a:p>
            <a:pPr lvl="1"/>
            <a:r>
              <a:rPr lang="en-US" dirty="0"/>
              <a:t>A volunteer or someone that a smaller number of people on campus are familiar with </a:t>
            </a:r>
          </a:p>
          <a:p>
            <a:pPr lvl="1"/>
            <a:r>
              <a:rPr lang="en-US" dirty="0"/>
              <a:t>Any person who has passed over a long break and there has been at least 2 weeks for impacted people to process the death</a:t>
            </a:r>
          </a:p>
        </p:txBody>
      </p:sp>
    </p:spTree>
    <p:extLst>
      <p:ext uri="{BB962C8B-B14F-4D97-AF65-F5344CB8AC3E}">
        <p14:creationId xmlns:p14="http://schemas.microsoft.com/office/powerpoint/2010/main" val="67766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1- Response</a:t>
            </a:r>
          </a:p>
        </p:txBody>
      </p:sp>
      <p:sp>
        <p:nvSpPr>
          <p:cNvPr id="3" name="Content Placeholder 2"/>
          <p:cNvSpPr>
            <a:spLocks noGrp="1"/>
          </p:cNvSpPr>
          <p:nvPr>
            <p:ph idx="1"/>
          </p:nvPr>
        </p:nvSpPr>
        <p:spPr/>
        <p:txBody>
          <a:bodyPr/>
          <a:lstStyle/>
          <a:p>
            <a:r>
              <a:rPr lang="en-US" dirty="0"/>
              <a:t>The campus team is alerted but no early morning meeting is required and no letter or script is created</a:t>
            </a:r>
          </a:p>
          <a:p>
            <a:r>
              <a:rPr lang="en-US" dirty="0"/>
              <a:t>The school counselors, nurse and school psychologist/school social worker assigned to that campus are the responders</a:t>
            </a:r>
          </a:p>
        </p:txBody>
      </p:sp>
    </p:spTree>
    <p:extLst>
      <p:ext uri="{BB962C8B-B14F-4D97-AF65-F5344CB8AC3E}">
        <p14:creationId xmlns:p14="http://schemas.microsoft.com/office/powerpoint/2010/main" val="4168584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2- Determination</a:t>
            </a:r>
          </a:p>
        </p:txBody>
      </p:sp>
      <p:sp>
        <p:nvSpPr>
          <p:cNvPr id="3" name="Content Placeholder 2"/>
          <p:cNvSpPr>
            <a:spLocks noGrp="1"/>
          </p:cNvSpPr>
          <p:nvPr>
            <p:ph idx="1"/>
          </p:nvPr>
        </p:nvSpPr>
        <p:spPr/>
        <p:txBody>
          <a:bodyPr>
            <a:normAutofit fontScale="77500" lnSpcReduction="20000"/>
          </a:bodyPr>
          <a:lstStyle/>
          <a:p>
            <a:r>
              <a:rPr lang="en-US" dirty="0"/>
              <a:t>The individual who passed away has a direct affiliation with the school such as:</a:t>
            </a:r>
          </a:p>
          <a:p>
            <a:pPr lvl="1"/>
            <a:r>
              <a:rPr lang="en-US" dirty="0"/>
              <a:t>A student or staff member who attended the school within the past year</a:t>
            </a:r>
          </a:p>
          <a:p>
            <a:pPr lvl="1"/>
            <a:r>
              <a:rPr lang="en-US" dirty="0"/>
              <a:t>A student who currently attends the school but is not involved in any activities and does not attend full time</a:t>
            </a:r>
          </a:p>
          <a:p>
            <a:pPr lvl="1"/>
            <a:r>
              <a:rPr lang="en-US" dirty="0"/>
              <a:t>A student who recently moved into the school district within the past month</a:t>
            </a:r>
          </a:p>
          <a:p>
            <a:pPr lvl="1"/>
            <a:r>
              <a:rPr lang="en-US" dirty="0"/>
              <a:t>The student who passed away attends a different school or has graduated and siblings attend on of D-49’s schools</a:t>
            </a:r>
          </a:p>
          <a:p>
            <a:pPr lvl="1"/>
            <a:r>
              <a:rPr lang="en-US" dirty="0"/>
              <a:t>The person passed away over a break and at least one week has passed for impacted people to process the death</a:t>
            </a:r>
          </a:p>
          <a:p>
            <a:pPr lvl="1"/>
            <a:endParaRPr lang="en-US" dirty="0"/>
          </a:p>
        </p:txBody>
      </p:sp>
    </p:spTree>
    <p:extLst>
      <p:ext uri="{BB962C8B-B14F-4D97-AF65-F5344CB8AC3E}">
        <p14:creationId xmlns:p14="http://schemas.microsoft.com/office/powerpoint/2010/main" val="214103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2- Response </a:t>
            </a:r>
          </a:p>
        </p:txBody>
      </p:sp>
      <p:sp>
        <p:nvSpPr>
          <p:cNvPr id="3" name="Content Placeholder 2"/>
          <p:cNvSpPr>
            <a:spLocks noGrp="1"/>
          </p:cNvSpPr>
          <p:nvPr>
            <p:ph idx="1"/>
          </p:nvPr>
        </p:nvSpPr>
        <p:spPr/>
        <p:txBody>
          <a:bodyPr>
            <a:normAutofit/>
          </a:bodyPr>
          <a:lstStyle/>
          <a:p>
            <a:r>
              <a:rPr lang="en-US" dirty="0"/>
              <a:t>The campus team is alerted and additional counselors and school psychologists/school social worker from campuses within the same grade level are requested to support the campus. (middle/ school/middle school)</a:t>
            </a:r>
          </a:p>
          <a:p>
            <a:r>
              <a:rPr lang="en-US" dirty="0"/>
              <a:t>The timeline for Response Procedure is begun (see page 3 of GLTR packet)</a:t>
            </a:r>
          </a:p>
          <a:p>
            <a:pPr marL="0" indent="0">
              <a:buNone/>
            </a:pPr>
            <a:endParaRPr lang="en-US" dirty="0"/>
          </a:p>
        </p:txBody>
      </p:sp>
    </p:spTree>
    <p:extLst>
      <p:ext uri="{BB962C8B-B14F-4D97-AF65-F5344CB8AC3E}">
        <p14:creationId xmlns:p14="http://schemas.microsoft.com/office/powerpoint/2010/main" val="378176511"/>
      </p:ext>
    </p:extLst>
  </p:cSld>
  <p:clrMapOvr>
    <a:masterClrMapping/>
  </p:clrMapOvr>
</p:sld>
</file>

<file path=ppt/theme/theme1.xml><?xml version="1.0" encoding="utf-8"?>
<a:theme xmlns:a="http://schemas.openxmlformats.org/drawingml/2006/main" name="D-49 power point">
  <a:themeElements>
    <a:clrScheme name="District 49 Color Theme 1">
      <a:dk1>
        <a:srgbClr val="0F592C"/>
      </a:dk1>
      <a:lt1>
        <a:sysClr val="window" lastClr="FFFFFF"/>
      </a:lt1>
      <a:dk2>
        <a:srgbClr val="0F592C"/>
      </a:dk2>
      <a:lt2>
        <a:srgbClr val="EEEEEE"/>
      </a:lt2>
      <a:accent1>
        <a:srgbClr val="A84E1A"/>
      </a:accent1>
      <a:accent2>
        <a:srgbClr val="D69552"/>
      </a:accent2>
      <a:accent3>
        <a:srgbClr val="4B8336"/>
      </a:accent3>
      <a:accent4>
        <a:srgbClr val="CCCCCC"/>
      </a:accent4>
      <a:accent5>
        <a:srgbClr val="4BACC6"/>
      </a:accent5>
      <a:accent6>
        <a:srgbClr val="AA2227"/>
      </a:accent6>
      <a:hlink>
        <a:srgbClr val="3B1C54"/>
      </a:hlink>
      <a:folHlink>
        <a:srgbClr val="D8984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D-49 power point.thmx</Template>
  <TotalTime>1983</TotalTime>
  <Words>2266</Words>
  <Application>Microsoft Macintosh PowerPoint</Application>
  <PresentationFormat>On-screen Show (4:3)</PresentationFormat>
  <Paragraphs>231</Paragraphs>
  <Slides>48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D-49 power point</vt:lpstr>
      <vt:lpstr>District 49 Grief, Loss, Trauma Response </vt:lpstr>
      <vt:lpstr>Notification Procedure</vt:lpstr>
      <vt:lpstr>Notification Procedure</vt:lpstr>
      <vt:lpstr>Notification</vt:lpstr>
      <vt:lpstr>Level of Response Rubric</vt:lpstr>
      <vt:lpstr>Level 1- Response determination</vt:lpstr>
      <vt:lpstr>Level 1- Response</vt:lpstr>
      <vt:lpstr>Level 2- Determination</vt:lpstr>
      <vt:lpstr>Level 2- Response </vt:lpstr>
      <vt:lpstr>Level 3 Determination</vt:lpstr>
      <vt:lpstr>Timeline of Response</vt:lpstr>
      <vt:lpstr>One and half hours before start (page 3 of GLTR)</vt:lpstr>
      <vt:lpstr>Admin. Morning Meeting</vt:lpstr>
      <vt:lpstr>Admin. Morning Meeting</vt:lpstr>
      <vt:lpstr>Admin. Morning Meeting</vt:lpstr>
      <vt:lpstr>Admin. Morning Meeting</vt:lpstr>
      <vt:lpstr>Staff Meeting</vt:lpstr>
      <vt:lpstr>15 Minutes Before Bell</vt:lpstr>
      <vt:lpstr>Throughout the Day</vt:lpstr>
      <vt:lpstr>Hall Monitors</vt:lpstr>
      <vt:lpstr>Teacher Duties</vt:lpstr>
      <vt:lpstr>Teacher Duties</vt:lpstr>
      <vt:lpstr>Teacher Duties</vt:lpstr>
      <vt:lpstr>Administration</vt:lpstr>
      <vt:lpstr>Administration</vt:lpstr>
      <vt:lpstr>End of Day Meeting</vt:lpstr>
      <vt:lpstr>Next Day /Follow up</vt:lpstr>
      <vt:lpstr>Grief Counseling Guidance</vt:lpstr>
      <vt:lpstr>Group Leaders</vt:lpstr>
      <vt:lpstr>PowerPoint Presentation</vt:lpstr>
      <vt:lpstr>Goal of Grief Counseling</vt:lpstr>
      <vt:lpstr>Professionalism:</vt:lpstr>
      <vt:lpstr>Gaining Rapport:</vt:lpstr>
      <vt:lpstr>Initial Conversation </vt:lpstr>
      <vt:lpstr>Grouping</vt:lpstr>
      <vt:lpstr>Get the conversation going</vt:lpstr>
      <vt:lpstr>Losses</vt:lpstr>
      <vt:lpstr>Move to emotional responding</vt:lpstr>
      <vt:lpstr>Coping</vt:lpstr>
      <vt:lpstr>Psych-education of Grief</vt:lpstr>
      <vt:lpstr>Coping -Planning</vt:lpstr>
      <vt:lpstr>Wrapping up</vt:lpstr>
      <vt:lpstr>Paperwork</vt:lpstr>
      <vt:lpstr>Group Leader Logs</vt:lpstr>
      <vt:lpstr>PowerPoint Presentation</vt:lpstr>
      <vt:lpstr>Table top Exercise </vt:lpstr>
      <vt:lpstr>15 minutes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49 Grief, Loss, Trauma Response </dc:title>
  <dc:creator>Kim Boyd</dc:creator>
  <cp:lastModifiedBy>Microsoft Office User</cp:lastModifiedBy>
  <cp:revision>5</cp:revision>
  <dcterms:created xsi:type="dcterms:W3CDTF">2016-08-31T13:32:26Z</dcterms:created>
  <dcterms:modified xsi:type="dcterms:W3CDTF">2020-04-07T17:13:12Z</dcterms:modified>
</cp:coreProperties>
</file>