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7" r:id="rId2"/>
    <p:sldId id="358" r:id="rId3"/>
    <p:sldId id="271" r:id="rId4"/>
    <p:sldId id="309" r:id="rId5"/>
    <p:sldId id="338" r:id="rId6"/>
    <p:sldId id="362" r:id="rId7"/>
    <p:sldId id="351" r:id="rId8"/>
    <p:sldId id="339" r:id="rId9"/>
    <p:sldId id="340" r:id="rId10"/>
    <p:sldId id="342" r:id="rId11"/>
    <p:sldId id="341" r:id="rId12"/>
    <p:sldId id="343" r:id="rId13"/>
    <p:sldId id="310" r:id="rId14"/>
    <p:sldId id="356" r:id="rId15"/>
    <p:sldId id="333" r:id="rId16"/>
    <p:sldId id="344" r:id="rId17"/>
    <p:sldId id="331" r:id="rId18"/>
    <p:sldId id="357" r:id="rId19"/>
    <p:sldId id="359" r:id="rId20"/>
    <p:sldId id="360" r:id="rId21"/>
    <p:sldId id="355" r:id="rId22"/>
    <p:sldId id="322" r:id="rId23"/>
    <p:sldId id="361" r:id="rId24"/>
    <p:sldId id="326" r:id="rId25"/>
    <p:sldId id="327" r:id="rId26"/>
    <p:sldId id="347" r:id="rId27"/>
    <p:sldId id="348" r:id="rId28"/>
    <p:sldId id="328" r:id="rId29"/>
    <p:sldId id="286" r:id="rId30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Trebuchet MS" pitchFamily="34" charset="0"/>
        <a:cs typeface="Trebuchet MS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Trebuchet MS" pitchFamily="34" charset="0"/>
        <a:cs typeface="Trebuchet MS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Trebuchet MS" pitchFamily="34" charset="0"/>
        <a:cs typeface="Trebuchet MS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Trebuchet MS" pitchFamily="34" charset="0"/>
        <a:cs typeface="Trebuchet MS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Trebuchet MS" pitchFamily="34" charset="0"/>
        <a:cs typeface="Trebuchet MS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Trebuchet MS" pitchFamily="34" charset="0"/>
        <a:cs typeface="Trebuchet MS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Trebuchet MS" pitchFamily="34" charset="0"/>
        <a:cs typeface="Trebuchet MS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Trebuchet MS" pitchFamily="34" charset="0"/>
        <a:cs typeface="Trebuchet MS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Trebuchet MS" pitchFamily="34" charset="0"/>
        <a:cs typeface="Trebuchet MS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78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88328" autoAdjust="0"/>
  </p:normalViewPr>
  <p:slideViewPr>
    <p:cSldViewPr>
      <p:cViewPr>
        <p:scale>
          <a:sx n="90" d="100"/>
          <a:sy n="90" d="100"/>
        </p:scale>
        <p:origin x="-122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302"/>
    </p:cViewPr>
  </p:sorterViewPr>
  <p:notesViewPr>
    <p:cSldViewPr>
      <p:cViewPr>
        <p:scale>
          <a:sx n="100" d="100"/>
          <a:sy n="100" d="100"/>
        </p:scale>
        <p:origin x="-2784" y="504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2"/>
            <c:bubble3D val="0"/>
            <c:spPr>
              <a:solidFill>
                <a:srgbClr val="00B0F0"/>
              </a:solidFill>
            </c:spPr>
          </c:dPt>
          <c:dLbls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1067</c:v>
                </c:pt>
                <c:pt idx="1">
                  <c:v>1375</c:v>
                </c:pt>
                <c:pt idx="2">
                  <c:v>9752</c:v>
                </c:pt>
                <c:pt idx="3">
                  <c:v>300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CE4528-6376-40A9-953C-467A7431A680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6781EF-BD08-451A-9798-BF89AD2B6FC8}">
      <dgm:prSet/>
      <dgm:spPr/>
      <dgm:t>
        <a:bodyPr/>
        <a:lstStyle/>
        <a:p>
          <a:pPr rtl="0"/>
          <a:r>
            <a:rPr lang="en-US" b="1" baseline="0" dirty="0" smtClean="0"/>
            <a:t>1901 </a:t>
          </a:r>
          <a:endParaRPr lang="en-US" dirty="0"/>
        </a:p>
      </dgm:t>
    </dgm:pt>
    <dgm:pt modelId="{AFE760A2-E67B-4D79-8A75-456E4387EA9C}" type="parTrans" cxnId="{4F6EBE9C-2D8E-491F-B952-95260E22DC5E}">
      <dgm:prSet/>
      <dgm:spPr/>
      <dgm:t>
        <a:bodyPr/>
        <a:lstStyle/>
        <a:p>
          <a:endParaRPr lang="en-US"/>
        </a:p>
      </dgm:t>
    </dgm:pt>
    <dgm:pt modelId="{9B6807BE-54FE-4801-857A-A22441D14DE8}" type="sibTrans" cxnId="{4F6EBE9C-2D8E-491F-B952-95260E22DC5E}">
      <dgm:prSet/>
      <dgm:spPr/>
      <dgm:t>
        <a:bodyPr/>
        <a:lstStyle/>
        <a:p>
          <a:endParaRPr lang="en-US"/>
        </a:p>
      </dgm:t>
    </dgm:pt>
    <dgm:pt modelId="{0F8E8E64-7E57-4A5C-8B4C-017DAFCF4634}">
      <dgm:prSet/>
      <dgm:spPr/>
      <dgm:t>
        <a:bodyPr/>
        <a:lstStyle/>
        <a:p>
          <a:pPr rtl="0"/>
          <a:r>
            <a:rPr lang="en-US" b="1" baseline="0" dirty="0" smtClean="0"/>
            <a:t>1992 </a:t>
          </a:r>
          <a:r>
            <a:rPr lang="en-US" baseline="0" dirty="0" smtClean="0"/>
            <a:t> </a:t>
          </a:r>
          <a:endParaRPr lang="en-US" dirty="0"/>
        </a:p>
      </dgm:t>
    </dgm:pt>
    <dgm:pt modelId="{144FCFDF-E3DA-4DD6-B494-B9C22E444315}" type="parTrans" cxnId="{A2B60DA2-872B-4B1D-A357-3D3E12410831}">
      <dgm:prSet/>
      <dgm:spPr/>
      <dgm:t>
        <a:bodyPr/>
        <a:lstStyle/>
        <a:p>
          <a:endParaRPr lang="en-US"/>
        </a:p>
      </dgm:t>
    </dgm:pt>
    <dgm:pt modelId="{B9B92250-A6B1-401F-95A2-0E6A4E7C5946}" type="sibTrans" cxnId="{A2B60DA2-872B-4B1D-A357-3D3E12410831}">
      <dgm:prSet/>
      <dgm:spPr/>
      <dgm:t>
        <a:bodyPr/>
        <a:lstStyle/>
        <a:p>
          <a:endParaRPr lang="en-US"/>
        </a:p>
      </dgm:t>
    </dgm:pt>
    <dgm:pt modelId="{C68ABD64-3147-4486-B947-4CC22248BA70}">
      <dgm:prSet/>
      <dgm:spPr/>
      <dgm:t>
        <a:bodyPr/>
        <a:lstStyle/>
        <a:p>
          <a:pPr rtl="0"/>
          <a:r>
            <a:rPr lang="en-US" b="1" baseline="0" dirty="0" smtClean="0"/>
            <a:t>2002</a:t>
          </a:r>
          <a:endParaRPr lang="en-US" dirty="0"/>
        </a:p>
      </dgm:t>
    </dgm:pt>
    <dgm:pt modelId="{A335BB70-3A85-4224-96B0-D1B78FACE9E6}" type="parTrans" cxnId="{00A20375-69D5-44D1-BDA8-2AF2D69B9CF2}">
      <dgm:prSet/>
      <dgm:spPr/>
      <dgm:t>
        <a:bodyPr/>
        <a:lstStyle/>
        <a:p>
          <a:endParaRPr lang="en-US"/>
        </a:p>
      </dgm:t>
    </dgm:pt>
    <dgm:pt modelId="{CFE3A4A6-9A0E-4B69-A402-34FCCF8F05F2}" type="sibTrans" cxnId="{00A20375-69D5-44D1-BDA8-2AF2D69B9CF2}">
      <dgm:prSet/>
      <dgm:spPr/>
      <dgm:t>
        <a:bodyPr/>
        <a:lstStyle/>
        <a:p>
          <a:endParaRPr lang="en-US"/>
        </a:p>
      </dgm:t>
    </dgm:pt>
    <dgm:pt modelId="{EFE9CB0F-A1F2-4364-9BC3-8AFF12691B54}">
      <dgm:prSet/>
      <dgm:spPr/>
      <dgm:t>
        <a:bodyPr/>
        <a:lstStyle/>
        <a:p>
          <a:pPr rtl="0"/>
          <a:r>
            <a:rPr lang="en-US" b="1" baseline="0" dirty="0" smtClean="0"/>
            <a:t>2013 </a:t>
          </a:r>
          <a:endParaRPr lang="en-US" dirty="0"/>
        </a:p>
      </dgm:t>
    </dgm:pt>
    <dgm:pt modelId="{6FD0C2DC-9E79-41A0-8959-43B34A5E6863}" type="parTrans" cxnId="{E1AE38B5-B850-4634-A7DF-FA642C7BC206}">
      <dgm:prSet/>
      <dgm:spPr/>
      <dgm:t>
        <a:bodyPr/>
        <a:lstStyle/>
        <a:p>
          <a:endParaRPr lang="en-US"/>
        </a:p>
      </dgm:t>
    </dgm:pt>
    <dgm:pt modelId="{18F9AA74-7D11-4BC5-A1DD-DC15E3B23BF5}" type="sibTrans" cxnId="{E1AE38B5-B850-4634-A7DF-FA642C7BC206}">
      <dgm:prSet/>
      <dgm:spPr/>
      <dgm:t>
        <a:bodyPr/>
        <a:lstStyle/>
        <a:p>
          <a:endParaRPr lang="en-US"/>
        </a:p>
      </dgm:t>
    </dgm:pt>
    <dgm:pt modelId="{D49F85FA-282A-4602-9B9A-2EE79A422E8E}">
      <dgm:prSet/>
      <dgm:spPr/>
      <dgm:t>
        <a:bodyPr/>
        <a:lstStyle/>
        <a:p>
          <a:pPr rtl="0"/>
          <a:r>
            <a:rPr lang="en-US" b="1" baseline="0" dirty="0" smtClean="0"/>
            <a:t>2015 </a:t>
          </a:r>
          <a:endParaRPr lang="en-US" dirty="0"/>
        </a:p>
      </dgm:t>
    </dgm:pt>
    <dgm:pt modelId="{CB788FB7-E4A8-4315-826E-D6237F0E357C}" type="parTrans" cxnId="{B151E66B-8F6A-43C5-81CD-2D6D13BFCC2E}">
      <dgm:prSet/>
      <dgm:spPr/>
      <dgm:t>
        <a:bodyPr/>
        <a:lstStyle/>
        <a:p>
          <a:endParaRPr lang="en-US"/>
        </a:p>
      </dgm:t>
    </dgm:pt>
    <dgm:pt modelId="{9807B930-CB9D-4ECB-893C-6C29EC3311BA}" type="sibTrans" cxnId="{B151E66B-8F6A-43C5-81CD-2D6D13BFCC2E}">
      <dgm:prSet/>
      <dgm:spPr/>
      <dgm:t>
        <a:bodyPr/>
        <a:lstStyle/>
        <a:p>
          <a:endParaRPr lang="en-US"/>
        </a:p>
      </dgm:t>
    </dgm:pt>
    <dgm:pt modelId="{D8D93028-A0CF-408A-9C9E-1AF3D8F8C57D}">
      <dgm:prSet/>
      <dgm:spPr/>
      <dgm:t>
        <a:bodyPr/>
        <a:lstStyle/>
        <a:p>
          <a:pPr rtl="0"/>
          <a:r>
            <a:rPr lang="en-US" b="1" baseline="0" dirty="0" smtClean="0"/>
            <a:t>2016</a:t>
          </a:r>
          <a:endParaRPr lang="en-US" dirty="0"/>
        </a:p>
      </dgm:t>
    </dgm:pt>
    <dgm:pt modelId="{4263E924-E307-4C2F-9627-57DC65A209B0}" type="parTrans" cxnId="{6FD36150-BCBE-48AA-843A-BC6BBC26828E}">
      <dgm:prSet/>
      <dgm:spPr/>
      <dgm:t>
        <a:bodyPr/>
        <a:lstStyle/>
        <a:p>
          <a:endParaRPr lang="en-US"/>
        </a:p>
      </dgm:t>
    </dgm:pt>
    <dgm:pt modelId="{ABA17559-05F2-450D-8E8C-2A994FD964D6}" type="sibTrans" cxnId="{6FD36150-BCBE-48AA-843A-BC6BBC26828E}">
      <dgm:prSet/>
      <dgm:spPr/>
      <dgm:t>
        <a:bodyPr/>
        <a:lstStyle/>
        <a:p>
          <a:endParaRPr lang="en-US"/>
        </a:p>
      </dgm:t>
    </dgm:pt>
    <dgm:pt modelId="{DDAA8C09-A35B-448E-B486-E55F47F7A068}">
      <dgm:prSet/>
      <dgm:spPr/>
      <dgm:t>
        <a:bodyPr/>
        <a:lstStyle/>
        <a:p>
          <a:pPr rtl="0"/>
          <a:r>
            <a:rPr lang="en-US" b="1" baseline="0" smtClean="0"/>
            <a:t>2017 </a:t>
          </a:r>
          <a:endParaRPr lang="en-US" dirty="0"/>
        </a:p>
      </dgm:t>
    </dgm:pt>
    <dgm:pt modelId="{CB0050DB-1297-4E6C-8508-9B2F1672B5C9}" type="parTrans" cxnId="{A4610B62-B1AE-4659-B44E-F8D5AB19930A}">
      <dgm:prSet/>
      <dgm:spPr/>
      <dgm:t>
        <a:bodyPr/>
        <a:lstStyle/>
        <a:p>
          <a:endParaRPr lang="en-US"/>
        </a:p>
      </dgm:t>
    </dgm:pt>
    <dgm:pt modelId="{A49185A3-CE9C-4955-9FEB-4C39E9F540B4}" type="sibTrans" cxnId="{A4610B62-B1AE-4659-B44E-F8D5AB19930A}">
      <dgm:prSet/>
      <dgm:spPr/>
      <dgm:t>
        <a:bodyPr/>
        <a:lstStyle/>
        <a:p>
          <a:endParaRPr lang="en-US"/>
        </a:p>
      </dgm:t>
    </dgm:pt>
    <dgm:pt modelId="{9F71D206-0EE8-4C0C-898D-F994EADD293C}">
      <dgm:prSet/>
      <dgm:spPr/>
      <dgm:t>
        <a:bodyPr/>
        <a:lstStyle/>
        <a:p>
          <a:pPr rtl="0"/>
          <a:r>
            <a:rPr lang="en-US" dirty="0" smtClean="0">
              <a:solidFill>
                <a:srgbClr val="FF0000"/>
              </a:solidFill>
            </a:rPr>
            <a:t>Claire Davis Act and Sexting Legislation</a:t>
          </a:r>
          <a:endParaRPr lang="en-US" dirty="0">
            <a:solidFill>
              <a:srgbClr val="FF0000"/>
            </a:solidFill>
          </a:endParaRPr>
        </a:p>
      </dgm:t>
    </dgm:pt>
    <dgm:pt modelId="{F67492D8-D7D3-4CAA-897B-9C2858C61029}" type="parTrans" cxnId="{931B6788-78FE-463D-A883-36E54DE81C3C}">
      <dgm:prSet/>
      <dgm:spPr/>
      <dgm:t>
        <a:bodyPr/>
        <a:lstStyle/>
        <a:p>
          <a:endParaRPr lang="en-US"/>
        </a:p>
      </dgm:t>
    </dgm:pt>
    <dgm:pt modelId="{80758326-7E63-44B4-959A-CF0C74789046}" type="sibTrans" cxnId="{931B6788-78FE-463D-A883-36E54DE81C3C}">
      <dgm:prSet/>
      <dgm:spPr/>
      <dgm:t>
        <a:bodyPr/>
        <a:lstStyle/>
        <a:p>
          <a:endParaRPr lang="en-US"/>
        </a:p>
      </dgm:t>
    </dgm:pt>
    <dgm:pt modelId="{D367CA0A-BB43-4602-A93A-22951E27E420}">
      <dgm:prSet/>
      <dgm:spPr/>
      <dgm:t>
        <a:bodyPr/>
        <a:lstStyle/>
        <a:p>
          <a:pPr rtl="0"/>
          <a:r>
            <a:rPr lang="en-US" b="1" baseline="0" dirty="0" smtClean="0"/>
            <a:t>1974  </a:t>
          </a:r>
          <a:endParaRPr lang="en-US" dirty="0"/>
        </a:p>
      </dgm:t>
    </dgm:pt>
    <dgm:pt modelId="{07E19DBD-00B8-4FC6-B156-0D3D5018C477}" type="sibTrans" cxnId="{70432C10-C7CC-4A7E-B61E-F5DC8FC2EBBF}">
      <dgm:prSet/>
      <dgm:spPr/>
      <dgm:t>
        <a:bodyPr/>
        <a:lstStyle/>
        <a:p>
          <a:endParaRPr lang="en-US"/>
        </a:p>
      </dgm:t>
    </dgm:pt>
    <dgm:pt modelId="{199857F9-28BB-487F-8023-6195FDD58041}" type="parTrans" cxnId="{70432C10-C7CC-4A7E-B61E-F5DC8FC2EBBF}">
      <dgm:prSet/>
      <dgm:spPr/>
      <dgm:t>
        <a:bodyPr/>
        <a:lstStyle/>
        <a:p>
          <a:endParaRPr lang="en-US"/>
        </a:p>
      </dgm:t>
    </dgm:pt>
    <dgm:pt modelId="{3B2956F7-1EEF-4FB4-A2F8-CDECE694BF29}">
      <dgm:prSet/>
      <dgm:spPr/>
      <dgm:t>
        <a:bodyPr/>
        <a:lstStyle/>
        <a:p>
          <a:r>
            <a:rPr lang="en-US" dirty="0" smtClean="0">
              <a:solidFill>
                <a:schemeClr val="bg2"/>
              </a:solidFill>
            </a:rPr>
            <a:t>First Federal Law Protecting Animals</a:t>
          </a:r>
          <a:endParaRPr lang="en-US" dirty="0">
            <a:solidFill>
              <a:schemeClr val="bg2"/>
            </a:solidFill>
          </a:endParaRPr>
        </a:p>
      </dgm:t>
    </dgm:pt>
    <dgm:pt modelId="{9CB4C098-D536-4AAE-9214-6A553A78300E}" type="sibTrans" cxnId="{64EABF0A-7FEA-460B-AE18-0EFD9D2350AC}">
      <dgm:prSet/>
      <dgm:spPr/>
      <dgm:t>
        <a:bodyPr/>
        <a:lstStyle/>
        <a:p>
          <a:endParaRPr lang="en-US"/>
        </a:p>
      </dgm:t>
    </dgm:pt>
    <dgm:pt modelId="{C15EBB9A-4070-46E5-9C66-629DA29995FC}" type="parTrans" cxnId="{64EABF0A-7FEA-460B-AE18-0EFD9D2350AC}">
      <dgm:prSet/>
      <dgm:spPr/>
      <dgm:t>
        <a:bodyPr/>
        <a:lstStyle/>
        <a:p>
          <a:endParaRPr lang="en-US"/>
        </a:p>
      </dgm:t>
    </dgm:pt>
    <dgm:pt modelId="{A7617FD9-5662-4720-975C-16062E894DF9}">
      <dgm:prSet/>
      <dgm:spPr/>
      <dgm:t>
        <a:bodyPr/>
        <a:lstStyle/>
        <a:p>
          <a:r>
            <a:rPr lang="en-US" dirty="0" smtClean="0">
              <a:solidFill>
                <a:schemeClr val="bg2"/>
              </a:solidFill>
            </a:rPr>
            <a:t>Child Abuse Prevention and Treatment Act (</a:t>
          </a:r>
          <a:r>
            <a:rPr lang="en-US" dirty="0" err="1" smtClean="0">
              <a:solidFill>
                <a:schemeClr val="bg2"/>
              </a:solidFill>
            </a:rPr>
            <a:t>CAPTA</a:t>
          </a:r>
          <a:r>
            <a:rPr lang="en-US" dirty="0" smtClean="0">
              <a:solidFill>
                <a:schemeClr val="bg2"/>
              </a:solidFill>
            </a:rPr>
            <a:t>)</a:t>
          </a:r>
          <a:r>
            <a:rPr lang="en-US" dirty="0" smtClean="0"/>
            <a:t>)</a:t>
          </a:r>
          <a:endParaRPr lang="en-US" dirty="0"/>
        </a:p>
      </dgm:t>
    </dgm:pt>
    <dgm:pt modelId="{1A8C646C-9AAA-42A2-981B-035245906FB8}" type="parTrans" cxnId="{C58E6C98-CD07-46F2-B4E1-2958CB1BD699}">
      <dgm:prSet/>
      <dgm:spPr/>
      <dgm:t>
        <a:bodyPr/>
        <a:lstStyle/>
        <a:p>
          <a:endParaRPr lang="en-US"/>
        </a:p>
      </dgm:t>
    </dgm:pt>
    <dgm:pt modelId="{51C8EEB7-154F-487B-9ED1-167174B0659E}" type="sibTrans" cxnId="{C58E6C98-CD07-46F2-B4E1-2958CB1BD699}">
      <dgm:prSet/>
      <dgm:spPr/>
      <dgm:t>
        <a:bodyPr/>
        <a:lstStyle/>
        <a:p>
          <a:endParaRPr lang="en-US"/>
        </a:p>
      </dgm:t>
    </dgm:pt>
    <dgm:pt modelId="{D0FB7CCE-01E7-45F3-824E-BBCEA6F154C9}">
      <dgm:prSet/>
      <dgm:spPr/>
      <dgm:t>
        <a:bodyPr/>
        <a:lstStyle/>
        <a:p>
          <a:r>
            <a:rPr lang="en-US" dirty="0" smtClean="0">
              <a:solidFill>
                <a:schemeClr val="bg2"/>
              </a:solidFill>
            </a:rPr>
            <a:t>Mandated Reporting</a:t>
          </a:r>
          <a:endParaRPr lang="en-US" dirty="0">
            <a:solidFill>
              <a:schemeClr val="bg2"/>
            </a:solidFill>
          </a:endParaRPr>
        </a:p>
      </dgm:t>
    </dgm:pt>
    <dgm:pt modelId="{F6DB44DD-504A-4F12-A9D8-81A206A1A048}" type="parTrans" cxnId="{85AB2E23-D8E0-45AA-B7EC-489301B3F80C}">
      <dgm:prSet/>
      <dgm:spPr/>
      <dgm:t>
        <a:bodyPr/>
        <a:lstStyle/>
        <a:p>
          <a:endParaRPr lang="en-US"/>
        </a:p>
      </dgm:t>
    </dgm:pt>
    <dgm:pt modelId="{5936B7E8-1DC9-42CD-B9E6-59EE530104BA}" type="sibTrans" cxnId="{85AB2E23-D8E0-45AA-B7EC-489301B3F80C}">
      <dgm:prSet/>
      <dgm:spPr/>
      <dgm:t>
        <a:bodyPr/>
        <a:lstStyle/>
        <a:p>
          <a:endParaRPr lang="en-US"/>
        </a:p>
      </dgm:t>
    </dgm:pt>
    <dgm:pt modelId="{EBDC02E4-0274-489D-BDF5-F7236C807FCB}">
      <dgm:prSet/>
      <dgm:spPr/>
      <dgm:t>
        <a:bodyPr/>
        <a:lstStyle/>
        <a:p>
          <a:r>
            <a:rPr lang="en-US" dirty="0" smtClean="0">
              <a:solidFill>
                <a:schemeClr val="bg2"/>
              </a:solidFill>
            </a:rPr>
            <a:t>Sex Offender Registry</a:t>
          </a:r>
          <a:endParaRPr lang="en-US" dirty="0">
            <a:solidFill>
              <a:schemeClr val="bg2"/>
            </a:solidFill>
          </a:endParaRPr>
        </a:p>
      </dgm:t>
    </dgm:pt>
    <dgm:pt modelId="{E397E52A-AEF6-46F3-9E1F-E7D723878B00}" type="parTrans" cxnId="{AB39D37D-1F67-4ECE-9A11-8A0778848A9A}">
      <dgm:prSet/>
      <dgm:spPr/>
      <dgm:t>
        <a:bodyPr/>
        <a:lstStyle/>
        <a:p>
          <a:endParaRPr lang="en-US"/>
        </a:p>
      </dgm:t>
    </dgm:pt>
    <dgm:pt modelId="{EF8616AF-A247-47EF-B8DB-7FB96BE92C8C}" type="sibTrans" cxnId="{AB39D37D-1F67-4ECE-9A11-8A0778848A9A}">
      <dgm:prSet/>
      <dgm:spPr/>
      <dgm:t>
        <a:bodyPr/>
        <a:lstStyle/>
        <a:p>
          <a:endParaRPr lang="en-US"/>
        </a:p>
      </dgm:t>
    </dgm:pt>
    <dgm:pt modelId="{3FFF204A-0986-4C48-B644-E4986848D593}">
      <dgm:prSet/>
      <dgm:spPr/>
      <dgm:t>
        <a:bodyPr/>
        <a:lstStyle/>
        <a:p>
          <a:r>
            <a:rPr lang="en-US" dirty="0" smtClean="0">
              <a:solidFill>
                <a:schemeClr val="bg2"/>
              </a:solidFill>
            </a:rPr>
            <a:t>Child Abuse Reporting Hotline</a:t>
          </a:r>
          <a:endParaRPr lang="en-US" dirty="0">
            <a:solidFill>
              <a:schemeClr val="bg2"/>
            </a:solidFill>
          </a:endParaRPr>
        </a:p>
      </dgm:t>
    </dgm:pt>
    <dgm:pt modelId="{ACBB4017-D6B6-40E3-8F93-4DD6D9AF753B}" type="sibTrans" cxnId="{E174789B-0BF5-4BD3-BDD7-0B597F5261E0}">
      <dgm:prSet/>
      <dgm:spPr/>
      <dgm:t>
        <a:bodyPr/>
        <a:lstStyle/>
        <a:p>
          <a:endParaRPr lang="en-US"/>
        </a:p>
      </dgm:t>
    </dgm:pt>
    <dgm:pt modelId="{2A0ABBE8-971E-45D3-8889-FC7F848D9B24}" type="parTrans" cxnId="{E174789B-0BF5-4BD3-BDD7-0B597F5261E0}">
      <dgm:prSet/>
      <dgm:spPr/>
      <dgm:t>
        <a:bodyPr/>
        <a:lstStyle/>
        <a:p>
          <a:endParaRPr lang="en-US"/>
        </a:p>
      </dgm:t>
    </dgm:pt>
    <dgm:pt modelId="{27C241EB-5E41-4C1D-9860-E5681A6CACD7}">
      <dgm:prSet/>
      <dgm:spPr/>
      <dgm:t>
        <a:bodyPr/>
        <a:lstStyle/>
        <a:p>
          <a:r>
            <a:rPr lang="en-US" dirty="0" smtClean="0">
              <a:solidFill>
                <a:schemeClr val="bg2"/>
              </a:solidFill>
            </a:rPr>
            <a:t>Erin’s Law</a:t>
          </a:r>
          <a:endParaRPr lang="en-US" dirty="0">
            <a:solidFill>
              <a:schemeClr val="bg2"/>
            </a:solidFill>
          </a:endParaRPr>
        </a:p>
      </dgm:t>
    </dgm:pt>
    <dgm:pt modelId="{FD662210-AA92-4E66-B1A8-846020AC27C0}" type="parTrans" cxnId="{C957FFC2-90F0-403E-8B1F-D834F9B91618}">
      <dgm:prSet/>
      <dgm:spPr/>
      <dgm:t>
        <a:bodyPr/>
        <a:lstStyle/>
        <a:p>
          <a:endParaRPr lang="en-US"/>
        </a:p>
      </dgm:t>
    </dgm:pt>
    <dgm:pt modelId="{69F7541A-2D98-4A95-8599-F02BD4FB7071}" type="sibTrans" cxnId="{C957FFC2-90F0-403E-8B1F-D834F9B91618}">
      <dgm:prSet/>
      <dgm:spPr/>
      <dgm:t>
        <a:bodyPr/>
        <a:lstStyle/>
        <a:p>
          <a:endParaRPr lang="en-US"/>
        </a:p>
      </dgm:t>
    </dgm:pt>
    <dgm:pt modelId="{BB443517-206E-4CA9-B48A-E42CAD79AB1B}">
      <dgm:prSet/>
      <dgm:spPr/>
      <dgm:t>
        <a:bodyPr/>
        <a:lstStyle/>
        <a:p>
          <a:r>
            <a:rPr lang="en-US" dirty="0" smtClean="0">
              <a:solidFill>
                <a:schemeClr val="bg2"/>
              </a:solidFill>
            </a:rPr>
            <a:t>Human Trafficking</a:t>
          </a:r>
          <a:endParaRPr lang="en-US" dirty="0">
            <a:solidFill>
              <a:schemeClr val="bg2"/>
            </a:solidFill>
          </a:endParaRPr>
        </a:p>
      </dgm:t>
    </dgm:pt>
    <dgm:pt modelId="{74299C89-B578-438F-A29E-A806FD8CE269}" type="parTrans" cxnId="{DA3C4AEC-E33F-4C37-8B94-5B8F101DC876}">
      <dgm:prSet/>
      <dgm:spPr/>
      <dgm:t>
        <a:bodyPr/>
        <a:lstStyle/>
        <a:p>
          <a:endParaRPr lang="en-US"/>
        </a:p>
      </dgm:t>
    </dgm:pt>
    <dgm:pt modelId="{5A9A52D1-717E-4765-A438-F225A6EAD730}" type="sibTrans" cxnId="{DA3C4AEC-E33F-4C37-8B94-5B8F101DC876}">
      <dgm:prSet/>
      <dgm:spPr/>
      <dgm:t>
        <a:bodyPr/>
        <a:lstStyle/>
        <a:p>
          <a:endParaRPr lang="en-US"/>
        </a:p>
      </dgm:t>
    </dgm:pt>
    <dgm:pt modelId="{0B74CFA4-F781-49C1-86A8-026ED0B930D7}" type="pres">
      <dgm:prSet presAssocID="{26CE4528-6376-40A9-953C-467A7431A68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547572-5CA2-4072-948F-7C2F8EBD9706}" type="pres">
      <dgm:prSet presAssocID="{A96781EF-BD08-451A-9798-BF89AD2B6FC8}" presName="composite" presStyleCnt="0"/>
      <dgm:spPr/>
    </dgm:pt>
    <dgm:pt modelId="{489705DB-FF99-4B4D-9587-05DA2740DC15}" type="pres">
      <dgm:prSet presAssocID="{A96781EF-BD08-451A-9798-BF89AD2B6FC8}" presName="parentText" presStyleLbl="align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FCE63-A6AF-4F2E-91D9-17B2E83B503F}" type="pres">
      <dgm:prSet presAssocID="{A96781EF-BD08-451A-9798-BF89AD2B6FC8}" presName="descendantText" presStyleLbl="alignAcc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78ADD4-E629-4B4F-93A6-600398895936}" type="pres">
      <dgm:prSet presAssocID="{9B6807BE-54FE-4801-857A-A22441D14DE8}" presName="sp" presStyleCnt="0"/>
      <dgm:spPr/>
    </dgm:pt>
    <dgm:pt modelId="{458BCE9E-F4CC-40E2-90FE-CC71660A45D5}" type="pres">
      <dgm:prSet presAssocID="{D367CA0A-BB43-4602-A93A-22951E27E420}" presName="composite" presStyleCnt="0"/>
      <dgm:spPr/>
    </dgm:pt>
    <dgm:pt modelId="{A23B830F-961B-4149-A66C-C997F74E7899}" type="pres">
      <dgm:prSet presAssocID="{D367CA0A-BB43-4602-A93A-22951E27E420}" presName="parentText" presStyleLbl="align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390B7D-1B47-4B9A-8E4C-F058C79812A7}" type="pres">
      <dgm:prSet presAssocID="{D367CA0A-BB43-4602-A93A-22951E27E420}" presName="descendantText" presStyleLbl="alignAcc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CF335E-8BAA-4B5C-BF8A-41D6A64B8E71}" type="pres">
      <dgm:prSet presAssocID="{07E19DBD-00B8-4FC6-B156-0D3D5018C477}" presName="sp" presStyleCnt="0"/>
      <dgm:spPr/>
    </dgm:pt>
    <dgm:pt modelId="{58030C69-1A91-42BC-AADC-6B22F0178711}" type="pres">
      <dgm:prSet presAssocID="{0F8E8E64-7E57-4A5C-8B4C-017DAFCF4634}" presName="composite" presStyleCnt="0"/>
      <dgm:spPr/>
    </dgm:pt>
    <dgm:pt modelId="{1521166D-9FAE-4B7D-A17A-F8D67152DBB1}" type="pres">
      <dgm:prSet presAssocID="{0F8E8E64-7E57-4A5C-8B4C-017DAFCF4634}" presName="parentText" presStyleLbl="align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5E0971-9BBE-40AE-BA7D-16A27CC102E7}" type="pres">
      <dgm:prSet presAssocID="{0F8E8E64-7E57-4A5C-8B4C-017DAFCF4634}" presName="descendantText" presStyleLbl="alignAcc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079F95-5033-497A-BA0F-96B59E2B1973}" type="pres">
      <dgm:prSet presAssocID="{B9B92250-A6B1-401F-95A2-0E6A4E7C5946}" presName="sp" presStyleCnt="0"/>
      <dgm:spPr/>
    </dgm:pt>
    <dgm:pt modelId="{6870F8DA-C3AA-42EF-BCFC-EB8AD2F8E22F}" type="pres">
      <dgm:prSet presAssocID="{C68ABD64-3147-4486-B947-4CC22248BA70}" presName="composite" presStyleCnt="0"/>
      <dgm:spPr/>
    </dgm:pt>
    <dgm:pt modelId="{83ACA88A-2F47-493B-A9E7-FBD753C822CD}" type="pres">
      <dgm:prSet presAssocID="{C68ABD64-3147-4486-B947-4CC22248BA70}" presName="parentText" presStyleLbl="align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B57EE4-C819-4341-B817-EEF5C8AE6B9A}" type="pres">
      <dgm:prSet presAssocID="{C68ABD64-3147-4486-B947-4CC22248BA70}" presName="descendantText" presStyleLbl="alignAcc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6DD92E-7F2D-4121-8C44-FAEA4901A91D}" type="pres">
      <dgm:prSet presAssocID="{CFE3A4A6-9A0E-4B69-A402-34FCCF8F05F2}" presName="sp" presStyleCnt="0"/>
      <dgm:spPr/>
    </dgm:pt>
    <dgm:pt modelId="{23975744-4E39-4175-969D-5AEC63A6B194}" type="pres">
      <dgm:prSet presAssocID="{EFE9CB0F-A1F2-4364-9BC3-8AFF12691B54}" presName="composite" presStyleCnt="0"/>
      <dgm:spPr/>
    </dgm:pt>
    <dgm:pt modelId="{88D72EAD-5DAB-4002-905E-8F3FBF1CC7BB}" type="pres">
      <dgm:prSet presAssocID="{EFE9CB0F-A1F2-4364-9BC3-8AFF12691B54}" presName="parentText" presStyleLbl="align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C35B8F-9F96-4213-9C80-E99A9F55AA31}" type="pres">
      <dgm:prSet presAssocID="{EFE9CB0F-A1F2-4364-9BC3-8AFF12691B54}" presName="descendantText" presStyleLbl="alignAcc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9DBCF6-8914-469D-90B9-406E5F2B76AC}" type="pres">
      <dgm:prSet presAssocID="{18F9AA74-7D11-4BC5-A1DD-DC15E3B23BF5}" presName="sp" presStyleCnt="0"/>
      <dgm:spPr/>
    </dgm:pt>
    <dgm:pt modelId="{84F84C04-6B55-4078-8302-0A43A802A8F0}" type="pres">
      <dgm:prSet presAssocID="{D49F85FA-282A-4602-9B9A-2EE79A422E8E}" presName="composite" presStyleCnt="0"/>
      <dgm:spPr/>
    </dgm:pt>
    <dgm:pt modelId="{0168E843-8890-49C2-BD5C-B350CA1E9A20}" type="pres">
      <dgm:prSet presAssocID="{D49F85FA-282A-4602-9B9A-2EE79A422E8E}" presName="parentText" presStyleLbl="align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0304A9-982D-42B7-BEE5-97D814B9AF99}" type="pres">
      <dgm:prSet presAssocID="{D49F85FA-282A-4602-9B9A-2EE79A422E8E}" presName="descendantText" presStyleLbl="alignAcc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A9FE37-E2F7-4A50-AF9D-C5C5C16FB810}" type="pres">
      <dgm:prSet presAssocID="{9807B930-CB9D-4ECB-893C-6C29EC3311BA}" presName="sp" presStyleCnt="0"/>
      <dgm:spPr/>
    </dgm:pt>
    <dgm:pt modelId="{6DE061C6-025D-4F19-B551-624D4A121FFC}" type="pres">
      <dgm:prSet presAssocID="{D8D93028-A0CF-408A-9C9E-1AF3D8F8C57D}" presName="composite" presStyleCnt="0"/>
      <dgm:spPr/>
    </dgm:pt>
    <dgm:pt modelId="{76EE263A-615B-4522-947F-322B26D04105}" type="pres">
      <dgm:prSet presAssocID="{D8D93028-A0CF-408A-9C9E-1AF3D8F8C57D}" presName="parentText" presStyleLbl="align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A1B4FD-74BF-4A0B-93D3-8F6E4550C49C}" type="pres">
      <dgm:prSet presAssocID="{D8D93028-A0CF-408A-9C9E-1AF3D8F8C57D}" presName="descendantText" presStyleLbl="alignAcc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9B013A-9504-43B7-B2B6-08BB19C7E2CC}" type="pres">
      <dgm:prSet presAssocID="{ABA17559-05F2-450D-8E8C-2A994FD964D6}" presName="sp" presStyleCnt="0"/>
      <dgm:spPr/>
    </dgm:pt>
    <dgm:pt modelId="{163F0484-E870-42A0-9F15-133FC308F42E}" type="pres">
      <dgm:prSet presAssocID="{DDAA8C09-A35B-448E-B486-E55F47F7A068}" presName="composite" presStyleCnt="0"/>
      <dgm:spPr/>
    </dgm:pt>
    <dgm:pt modelId="{EB9C936C-7C2D-4A29-BAF0-614B4AFB715A}" type="pres">
      <dgm:prSet presAssocID="{DDAA8C09-A35B-448E-B486-E55F47F7A068}" presName="parentText" presStyleLbl="align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7359CE-02CF-40B3-A0A7-82E6D6B20E39}" type="pres">
      <dgm:prSet presAssocID="{DDAA8C09-A35B-448E-B486-E55F47F7A068}" presName="descendantText" presStyleLbl="alignAcc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A20375-69D5-44D1-BDA8-2AF2D69B9CF2}" srcId="{26CE4528-6376-40A9-953C-467A7431A680}" destId="{C68ABD64-3147-4486-B947-4CC22248BA70}" srcOrd="3" destOrd="0" parTransId="{A335BB70-3A85-4224-96B0-D1B78FACE9E6}" sibTransId="{CFE3A4A6-9A0E-4B69-A402-34FCCF8F05F2}"/>
    <dgm:cxn modelId="{F114A3EB-5A53-4F32-9FF5-62AA6F9E51AF}" type="presOf" srcId="{9F71D206-0EE8-4C0C-898D-F994EADD293C}" destId="{847359CE-02CF-40B3-A0A7-82E6D6B20E39}" srcOrd="0" destOrd="0" presId="urn:microsoft.com/office/officeart/2005/8/layout/chevron2"/>
    <dgm:cxn modelId="{BFDFC264-273F-4AD2-AF44-95C706D3839E}" type="presOf" srcId="{0F8E8E64-7E57-4A5C-8B4C-017DAFCF4634}" destId="{1521166D-9FAE-4B7D-A17A-F8D67152DBB1}" srcOrd="0" destOrd="0" presId="urn:microsoft.com/office/officeart/2005/8/layout/chevron2"/>
    <dgm:cxn modelId="{6FD36150-BCBE-48AA-843A-BC6BBC26828E}" srcId="{26CE4528-6376-40A9-953C-467A7431A680}" destId="{D8D93028-A0CF-408A-9C9E-1AF3D8F8C57D}" srcOrd="6" destOrd="0" parTransId="{4263E924-E307-4C2F-9627-57DC65A209B0}" sibTransId="{ABA17559-05F2-450D-8E8C-2A994FD964D6}"/>
    <dgm:cxn modelId="{AB39D37D-1F67-4ECE-9A11-8A0778848A9A}" srcId="{C68ABD64-3147-4486-B947-4CC22248BA70}" destId="{EBDC02E4-0274-489D-BDF5-F7236C807FCB}" srcOrd="0" destOrd="0" parTransId="{E397E52A-AEF6-46F3-9E1F-E7D723878B00}" sibTransId="{EF8616AF-A247-47EF-B8DB-7FB96BE92C8C}"/>
    <dgm:cxn modelId="{7A24B3E0-B51C-48E8-A4E2-36C07BD5D8E4}" type="presOf" srcId="{26CE4528-6376-40A9-953C-467A7431A680}" destId="{0B74CFA4-F781-49C1-86A8-026ED0B930D7}" srcOrd="0" destOrd="0" presId="urn:microsoft.com/office/officeart/2005/8/layout/chevron2"/>
    <dgm:cxn modelId="{70432C10-C7CC-4A7E-B61E-F5DC8FC2EBBF}" srcId="{26CE4528-6376-40A9-953C-467A7431A680}" destId="{D367CA0A-BB43-4602-A93A-22951E27E420}" srcOrd="1" destOrd="0" parTransId="{199857F9-28BB-487F-8023-6195FDD58041}" sibTransId="{07E19DBD-00B8-4FC6-B156-0D3D5018C477}"/>
    <dgm:cxn modelId="{2CD4F264-DD0D-472F-AADA-229DB2927479}" type="presOf" srcId="{D367CA0A-BB43-4602-A93A-22951E27E420}" destId="{A23B830F-961B-4149-A66C-C997F74E7899}" srcOrd="0" destOrd="0" presId="urn:microsoft.com/office/officeart/2005/8/layout/chevron2"/>
    <dgm:cxn modelId="{DA3C4AEC-E33F-4C37-8B94-5B8F101DC876}" srcId="{D8D93028-A0CF-408A-9C9E-1AF3D8F8C57D}" destId="{BB443517-206E-4CA9-B48A-E42CAD79AB1B}" srcOrd="0" destOrd="0" parTransId="{74299C89-B578-438F-A29E-A806FD8CE269}" sibTransId="{5A9A52D1-717E-4765-A438-F225A6EAD730}"/>
    <dgm:cxn modelId="{FC4387D1-7040-4D17-A230-778F5967BB7B}" type="presOf" srcId="{D0FB7CCE-01E7-45F3-824E-BBCEA6F154C9}" destId="{F05E0971-9BBE-40AE-BA7D-16A27CC102E7}" srcOrd="0" destOrd="0" presId="urn:microsoft.com/office/officeart/2005/8/layout/chevron2"/>
    <dgm:cxn modelId="{E2803229-276D-422F-B893-FD82D5C0E93F}" type="presOf" srcId="{D49F85FA-282A-4602-9B9A-2EE79A422E8E}" destId="{0168E843-8890-49C2-BD5C-B350CA1E9A20}" srcOrd="0" destOrd="0" presId="urn:microsoft.com/office/officeart/2005/8/layout/chevron2"/>
    <dgm:cxn modelId="{85AB2E23-D8E0-45AA-B7EC-489301B3F80C}" srcId="{0F8E8E64-7E57-4A5C-8B4C-017DAFCF4634}" destId="{D0FB7CCE-01E7-45F3-824E-BBCEA6F154C9}" srcOrd="0" destOrd="0" parTransId="{F6DB44DD-504A-4F12-A9D8-81A206A1A048}" sibTransId="{5936B7E8-1DC9-42CD-B9E6-59EE530104BA}"/>
    <dgm:cxn modelId="{A006BDF5-9625-4E62-BE18-B30265DA3B61}" type="presOf" srcId="{BB443517-206E-4CA9-B48A-E42CAD79AB1B}" destId="{A2A1B4FD-74BF-4A0B-93D3-8F6E4550C49C}" srcOrd="0" destOrd="0" presId="urn:microsoft.com/office/officeart/2005/8/layout/chevron2"/>
    <dgm:cxn modelId="{B33FB211-29E8-4A83-B3E4-CDC59FCD732A}" type="presOf" srcId="{DDAA8C09-A35B-448E-B486-E55F47F7A068}" destId="{EB9C936C-7C2D-4A29-BAF0-614B4AFB715A}" srcOrd="0" destOrd="0" presId="urn:microsoft.com/office/officeart/2005/8/layout/chevron2"/>
    <dgm:cxn modelId="{931B6788-78FE-463D-A883-36E54DE81C3C}" srcId="{DDAA8C09-A35B-448E-B486-E55F47F7A068}" destId="{9F71D206-0EE8-4C0C-898D-F994EADD293C}" srcOrd="0" destOrd="0" parTransId="{F67492D8-D7D3-4CAA-897B-9C2858C61029}" sibTransId="{80758326-7E63-44B4-959A-CF0C74789046}"/>
    <dgm:cxn modelId="{7BEA7A0E-D05A-41F2-894A-C38A12451048}" type="presOf" srcId="{3B2956F7-1EEF-4FB4-A2F8-CDECE694BF29}" destId="{507FCE63-A6AF-4F2E-91D9-17B2E83B503F}" srcOrd="0" destOrd="0" presId="urn:microsoft.com/office/officeart/2005/8/layout/chevron2"/>
    <dgm:cxn modelId="{237DC777-7591-457A-BA5A-ADD5C57BD519}" type="presOf" srcId="{A7617FD9-5662-4720-975C-16062E894DF9}" destId="{D4390B7D-1B47-4B9A-8E4C-F058C79812A7}" srcOrd="0" destOrd="0" presId="urn:microsoft.com/office/officeart/2005/8/layout/chevron2"/>
    <dgm:cxn modelId="{3B5E709C-78F4-43ED-8BCD-9C034ADC6F26}" type="presOf" srcId="{D8D93028-A0CF-408A-9C9E-1AF3D8F8C57D}" destId="{76EE263A-615B-4522-947F-322B26D04105}" srcOrd="0" destOrd="0" presId="urn:microsoft.com/office/officeart/2005/8/layout/chevron2"/>
    <dgm:cxn modelId="{B151E66B-8F6A-43C5-81CD-2D6D13BFCC2E}" srcId="{26CE4528-6376-40A9-953C-467A7431A680}" destId="{D49F85FA-282A-4602-9B9A-2EE79A422E8E}" srcOrd="5" destOrd="0" parTransId="{CB788FB7-E4A8-4315-826E-D6237F0E357C}" sibTransId="{9807B930-CB9D-4ECB-893C-6C29EC3311BA}"/>
    <dgm:cxn modelId="{E174789B-0BF5-4BD3-BDD7-0B597F5261E0}" srcId="{EFE9CB0F-A1F2-4364-9BC3-8AFF12691B54}" destId="{3FFF204A-0986-4C48-B644-E4986848D593}" srcOrd="0" destOrd="0" parTransId="{2A0ABBE8-971E-45D3-8889-FC7F848D9B24}" sibTransId="{ACBB4017-D6B6-40E3-8F93-4DD6D9AF753B}"/>
    <dgm:cxn modelId="{ECD6D0CB-1D7B-4F0F-A45F-D01864941901}" type="presOf" srcId="{A96781EF-BD08-451A-9798-BF89AD2B6FC8}" destId="{489705DB-FF99-4B4D-9587-05DA2740DC15}" srcOrd="0" destOrd="0" presId="urn:microsoft.com/office/officeart/2005/8/layout/chevron2"/>
    <dgm:cxn modelId="{A2B60DA2-872B-4B1D-A357-3D3E12410831}" srcId="{26CE4528-6376-40A9-953C-467A7431A680}" destId="{0F8E8E64-7E57-4A5C-8B4C-017DAFCF4634}" srcOrd="2" destOrd="0" parTransId="{144FCFDF-E3DA-4DD6-B494-B9C22E444315}" sibTransId="{B9B92250-A6B1-401F-95A2-0E6A4E7C5946}"/>
    <dgm:cxn modelId="{E1AE38B5-B850-4634-A7DF-FA642C7BC206}" srcId="{26CE4528-6376-40A9-953C-467A7431A680}" destId="{EFE9CB0F-A1F2-4364-9BC3-8AFF12691B54}" srcOrd="4" destOrd="0" parTransId="{6FD0C2DC-9E79-41A0-8959-43B34A5E6863}" sibTransId="{18F9AA74-7D11-4BC5-A1DD-DC15E3B23BF5}"/>
    <dgm:cxn modelId="{A4610B62-B1AE-4659-B44E-F8D5AB19930A}" srcId="{26CE4528-6376-40A9-953C-467A7431A680}" destId="{DDAA8C09-A35B-448E-B486-E55F47F7A068}" srcOrd="7" destOrd="0" parTransId="{CB0050DB-1297-4E6C-8508-9B2F1672B5C9}" sibTransId="{A49185A3-CE9C-4955-9FEB-4C39E9F540B4}"/>
    <dgm:cxn modelId="{C58E6C98-CD07-46F2-B4E1-2958CB1BD699}" srcId="{D367CA0A-BB43-4602-A93A-22951E27E420}" destId="{A7617FD9-5662-4720-975C-16062E894DF9}" srcOrd="0" destOrd="0" parTransId="{1A8C646C-9AAA-42A2-981B-035245906FB8}" sibTransId="{51C8EEB7-154F-487B-9ED1-167174B0659E}"/>
    <dgm:cxn modelId="{C957FFC2-90F0-403E-8B1F-D834F9B91618}" srcId="{D49F85FA-282A-4602-9B9A-2EE79A422E8E}" destId="{27C241EB-5E41-4C1D-9860-E5681A6CACD7}" srcOrd="0" destOrd="0" parTransId="{FD662210-AA92-4E66-B1A8-846020AC27C0}" sibTransId="{69F7541A-2D98-4A95-8599-F02BD4FB7071}"/>
    <dgm:cxn modelId="{3C999CAD-BACB-4060-90F5-0F2592C0B1ED}" type="presOf" srcId="{C68ABD64-3147-4486-B947-4CC22248BA70}" destId="{83ACA88A-2F47-493B-A9E7-FBD753C822CD}" srcOrd="0" destOrd="0" presId="urn:microsoft.com/office/officeart/2005/8/layout/chevron2"/>
    <dgm:cxn modelId="{F68F4D6C-3FCF-4EC5-AC3F-32294652B69C}" type="presOf" srcId="{EBDC02E4-0274-489D-BDF5-F7236C807FCB}" destId="{BDB57EE4-C819-4341-B817-EEF5C8AE6B9A}" srcOrd="0" destOrd="0" presId="urn:microsoft.com/office/officeart/2005/8/layout/chevron2"/>
    <dgm:cxn modelId="{FEC5D6B6-E16C-4A5D-8C24-A3AB9FA3C76B}" type="presOf" srcId="{EFE9CB0F-A1F2-4364-9BC3-8AFF12691B54}" destId="{88D72EAD-5DAB-4002-905E-8F3FBF1CC7BB}" srcOrd="0" destOrd="0" presId="urn:microsoft.com/office/officeart/2005/8/layout/chevron2"/>
    <dgm:cxn modelId="{64EABF0A-7FEA-460B-AE18-0EFD9D2350AC}" srcId="{A96781EF-BD08-451A-9798-BF89AD2B6FC8}" destId="{3B2956F7-1EEF-4FB4-A2F8-CDECE694BF29}" srcOrd="0" destOrd="0" parTransId="{C15EBB9A-4070-46E5-9C66-629DA29995FC}" sibTransId="{9CB4C098-D536-4AAE-9214-6A553A78300E}"/>
    <dgm:cxn modelId="{1A75C1AB-327A-40C5-B032-FAED0B43C0A9}" type="presOf" srcId="{27C241EB-5E41-4C1D-9860-E5681A6CACD7}" destId="{DE0304A9-982D-42B7-BEE5-97D814B9AF99}" srcOrd="0" destOrd="0" presId="urn:microsoft.com/office/officeart/2005/8/layout/chevron2"/>
    <dgm:cxn modelId="{452E2DA8-6E71-4636-8493-71BD8EEA8439}" type="presOf" srcId="{3FFF204A-0986-4C48-B644-E4986848D593}" destId="{CEC35B8F-9F96-4213-9C80-E99A9F55AA31}" srcOrd="0" destOrd="0" presId="urn:microsoft.com/office/officeart/2005/8/layout/chevron2"/>
    <dgm:cxn modelId="{4F6EBE9C-2D8E-491F-B952-95260E22DC5E}" srcId="{26CE4528-6376-40A9-953C-467A7431A680}" destId="{A96781EF-BD08-451A-9798-BF89AD2B6FC8}" srcOrd="0" destOrd="0" parTransId="{AFE760A2-E67B-4D79-8A75-456E4387EA9C}" sibTransId="{9B6807BE-54FE-4801-857A-A22441D14DE8}"/>
    <dgm:cxn modelId="{605A7790-DE6E-43A0-A10E-397267EF7A05}" type="presParOf" srcId="{0B74CFA4-F781-49C1-86A8-026ED0B930D7}" destId="{B9547572-5CA2-4072-948F-7C2F8EBD9706}" srcOrd="0" destOrd="0" presId="urn:microsoft.com/office/officeart/2005/8/layout/chevron2"/>
    <dgm:cxn modelId="{15173754-3793-4A53-B194-F067785FE027}" type="presParOf" srcId="{B9547572-5CA2-4072-948F-7C2F8EBD9706}" destId="{489705DB-FF99-4B4D-9587-05DA2740DC15}" srcOrd="0" destOrd="0" presId="urn:microsoft.com/office/officeart/2005/8/layout/chevron2"/>
    <dgm:cxn modelId="{A3CBBC5E-1437-4EFC-A652-3C0366DAFB06}" type="presParOf" srcId="{B9547572-5CA2-4072-948F-7C2F8EBD9706}" destId="{507FCE63-A6AF-4F2E-91D9-17B2E83B503F}" srcOrd="1" destOrd="0" presId="urn:microsoft.com/office/officeart/2005/8/layout/chevron2"/>
    <dgm:cxn modelId="{BD0FB990-40BD-4AE9-9512-FB9BF17F53F9}" type="presParOf" srcId="{0B74CFA4-F781-49C1-86A8-026ED0B930D7}" destId="{6F78ADD4-E629-4B4F-93A6-600398895936}" srcOrd="1" destOrd="0" presId="urn:microsoft.com/office/officeart/2005/8/layout/chevron2"/>
    <dgm:cxn modelId="{7F6D9B91-7B61-47F7-9CD7-4B13EBB30F65}" type="presParOf" srcId="{0B74CFA4-F781-49C1-86A8-026ED0B930D7}" destId="{458BCE9E-F4CC-40E2-90FE-CC71660A45D5}" srcOrd="2" destOrd="0" presId="urn:microsoft.com/office/officeart/2005/8/layout/chevron2"/>
    <dgm:cxn modelId="{D918D8C7-33CD-45B0-B74C-EE40B00FBF5C}" type="presParOf" srcId="{458BCE9E-F4CC-40E2-90FE-CC71660A45D5}" destId="{A23B830F-961B-4149-A66C-C997F74E7899}" srcOrd="0" destOrd="0" presId="urn:microsoft.com/office/officeart/2005/8/layout/chevron2"/>
    <dgm:cxn modelId="{87B8A7E3-657C-4E6E-94CB-9A20BEF4C001}" type="presParOf" srcId="{458BCE9E-F4CC-40E2-90FE-CC71660A45D5}" destId="{D4390B7D-1B47-4B9A-8E4C-F058C79812A7}" srcOrd="1" destOrd="0" presId="urn:microsoft.com/office/officeart/2005/8/layout/chevron2"/>
    <dgm:cxn modelId="{21959B68-057F-4940-B603-C5D800AD7784}" type="presParOf" srcId="{0B74CFA4-F781-49C1-86A8-026ED0B930D7}" destId="{57CF335E-8BAA-4B5C-BF8A-41D6A64B8E71}" srcOrd="3" destOrd="0" presId="urn:microsoft.com/office/officeart/2005/8/layout/chevron2"/>
    <dgm:cxn modelId="{65BF213B-086B-4C36-B5C5-CB9A1F649D85}" type="presParOf" srcId="{0B74CFA4-F781-49C1-86A8-026ED0B930D7}" destId="{58030C69-1A91-42BC-AADC-6B22F0178711}" srcOrd="4" destOrd="0" presId="urn:microsoft.com/office/officeart/2005/8/layout/chevron2"/>
    <dgm:cxn modelId="{8B29BE10-F783-4E1E-99CC-8B9287CAB3BD}" type="presParOf" srcId="{58030C69-1A91-42BC-AADC-6B22F0178711}" destId="{1521166D-9FAE-4B7D-A17A-F8D67152DBB1}" srcOrd="0" destOrd="0" presId="urn:microsoft.com/office/officeart/2005/8/layout/chevron2"/>
    <dgm:cxn modelId="{89A3C1BA-A994-4309-90D5-D9970EDB7898}" type="presParOf" srcId="{58030C69-1A91-42BC-AADC-6B22F0178711}" destId="{F05E0971-9BBE-40AE-BA7D-16A27CC102E7}" srcOrd="1" destOrd="0" presId="urn:microsoft.com/office/officeart/2005/8/layout/chevron2"/>
    <dgm:cxn modelId="{ED6ECEC9-E15C-4EB4-B2AA-A0C2FA344086}" type="presParOf" srcId="{0B74CFA4-F781-49C1-86A8-026ED0B930D7}" destId="{E3079F95-5033-497A-BA0F-96B59E2B1973}" srcOrd="5" destOrd="0" presId="urn:microsoft.com/office/officeart/2005/8/layout/chevron2"/>
    <dgm:cxn modelId="{29A10D59-3E18-4FDB-BDB2-65458DCAC2C8}" type="presParOf" srcId="{0B74CFA4-F781-49C1-86A8-026ED0B930D7}" destId="{6870F8DA-C3AA-42EF-BCFC-EB8AD2F8E22F}" srcOrd="6" destOrd="0" presId="urn:microsoft.com/office/officeart/2005/8/layout/chevron2"/>
    <dgm:cxn modelId="{4769292E-CD91-476E-8C3A-0E362F6DAE41}" type="presParOf" srcId="{6870F8DA-C3AA-42EF-BCFC-EB8AD2F8E22F}" destId="{83ACA88A-2F47-493B-A9E7-FBD753C822CD}" srcOrd="0" destOrd="0" presId="urn:microsoft.com/office/officeart/2005/8/layout/chevron2"/>
    <dgm:cxn modelId="{F904FF02-DA88-496D-88B0-5058A8E9D324}" type="presParOf" srcId="{6870F8DA-C3AA-42EF-BCFC-EB8AD2F8E22F}" destId="{BDB57EE4-C819-4341-B817-EEF5C8AE6B9A}" srcOrd="1" destOrd="0" presId="urn:microsoft.com/office/officeart/2005/8/layout/chevron2"/>
    <dgm:cxn modelId="{7CF6ACE0-AF4F-4A68-B059-EEF189D07617}" type="presParOf" srcId="{0B74CFA4-F781-49C1-86A8-026ED0B930D7}" destId="{7D6DD92E-7F2D-4121-8C44-FAEA4901A91D}" srcOrd="7" destOrd="0" presId="urn:microsoft.com/office/officeart/2005/8/layout/chevron2"/>
    <dgm:cxn modelId="{8F67E2D3-D67F-4C55-BFD9-1DF387D3FA86}" type="presParOf" srcId="{0B74CFA4-F781-49C1-86A8-026ED0B930D7}" destId="{23975744-4E39-4175-969D-5AEC63A6B194}" srcOrd="8" destOrd="0" presId="urn:microsoft.com/office/officeart/2005/8/layout/chevron2"/>
    <dgm:cxn modelId="{0D64B5F4-47F8-4D0E-A331-382C8556231D}" type="presParOf" srcId="{23975744-4E39-4175-969D-5AEC63A6B194}" destId="{88D72EAD-5DAB-4002-905E-8F3FBF1CC7BB}" srcOrd="0" destOrd="0" presId="urn:microsoft.com/office/officeart/2005/8/layout/chevron2"/>
    <dgm:cxn modelId="{11170973-66FC-4977-8CD7-6C0B9CA50DEA}" type="presParOf" srcId="{23975744-4E39-4175-969D-5AEC63A6B194}" destId="{CEC35B8F-9F96-4213-9C80-E99A9F55AA31}" srcOrd="1" destOrd="0" presId="urn:microsoft.com/office/officeart/2005/8/layout/chevron2"/>
    <dgm:cxn modelId="{2FA3BB4A-34D4-43B0-8116-93725A36C7FA}" type="presParOf" srcId="{0B74CFA4-F781-49C1-86A8-026ED0B930D7}" destId="{7E9DBCF6-8914-469D-90B9-406E5F2B76AC}" srcOrd="9" destOrd="0" presId="urn:microsoft.com/office/officeart/2005/8/layout/chevron2"/>
    <dgm:cxn modelId="{41B61424-0019-4A00-AECE-5B1E8A62B062}" type="presParOf" srcId="{0B74CFA4-F781-49C1-86A8-026ED0B930D7}" destId="{84F84C04-6B55-4078-8302-0A43A802A8F0}" srcOrd="10" destOrd="0" presId="urn:microsoft.com/office/officeart/2005/8/layout/chevron2"/>
    <dgm:cxn modelId="{96B8EE5D-F213-46A5-86B2-7DC3E6B630C3}" type="presParOf" srcId="{84F84C04-6B55-4078-8302-0A43A802A8F0}" destId="{0168E843-8890-49C2-BD5C-B350CA1E9A20}" srcOrd="0" destOrd="0" presId="urn:microsoft.com/office/officeart/2005/8/layout/chevron2"/>
    <dgm:cxn modelId="{A246C9F8-4B01-4249-9DEE-43AD0FE238B5}" type="presParOf" srcId="{84F84C04-6B55-4078-8302-0A43A802A8F0}" destId="{DE0304A9-982D-42B7-BEE5-97D814B9AF99}" srcOrd="1" destOrd="0" presId="urn:microsoft.com/office/officeart/2005/8/layout/chevron2"/>
    <dgm:cxn modelId="{B15C9268-9004-4D10-92D3-ED81FF96FD50}" type="presParOf" srcId="{0B74CFA4-F781-49C1-86A8-026ED0B930D7}" destId="{A4A9FE37-E2F7-4A50-AF9D-C5C5C16FB810}" srcOrd="11" destOrd="0" presId="urn:microsoft.com/office/officeart/2005/8/layout/chevron2"/>
    <dgm:cxn modelId="{3EEFB98B-078A-43D4-85FA-6BEB5A43D6D3}" type="presParOf" srcId="{0B74CFA4-F781-49C1-86A8-026ED0B930D7}" destId="{6DE061C6-025D-4F19-B551-624D4A121FFC}" srcOrd="12" destOrd="0" presId="urn:microsoft.com/office/officeart/2005/8/layout/chevron2"/>
    <dgm:cxn modelId="{7645EA71-702B-44C4-8D05-CC8BE0575B98}" type="presParOf" srcId="{6DE061C6-025D-4F19-B551-624D4A121FFC}" destId="{76EE263A-615B-4522-947F-322B26D04105}" srcOrd="0" destOrd="0" presId="urn:microsoft.com/office/officeart/2005/8/layout/chevron2"/>
    <dgm:cxn modelId="{C71CF2E9-D246-4358-A228-68BF65B2D2A0}" type="presParOf" srcId="{6DE061C6-025D-4F19-B551-624D4A121FFC}" destId="{A2A1B4FD-74BF-4A0B-93D3-8F6E4550C49C}" srcOrd="1" destOrd="0" presId="urn:microsoft.com/office/officeart/2005/8/layout/chevron2"/>
    <dgm:cxn modelId="{8C18EEE8-08DF-4CAB-8357-AC8A2B805C66}" type="presParOf" srcId="{0B74CFA4-F781-49C1-86A8-026ED0B930D7}" destId="{B79B013A-9504-43B7-B2B6-08BB19C7E2CC}" srcOrd="13" destOrd="0" presId="urn:microsoft.com/office/officeart/2005/8/layout/chevron2"/>
    <dgm:cxn modelId="{2B777671-AF7C-4B42-9C8D-E97E64BBFF8F}" type="presParOf" srcId="{0B74CFA4-F781-49C1-86A8-026ED0B930D7}" destId="{163F0484-E870-42A0-9F15-133FC308F42E}" srcOrd="14" destOrd="0" presId="urn:microsoft.com/office/officeart/2005/8/layout/chevron2"/>
    <dgm:cxn modelId="{2DC32F03-883E-41B1-A3EA-E95C8FDD2705}" type="presParOf" srcId="{163F0484-E870-42A0-9F15-133FC308F42E}" destId="{EB9C936C-7C2D-4A29-BAF0-614B4AFB715A}" srcOrd="0" destOrd="0" presId="urn:microsoft.com/office/officeart/2005/8/layout/chevron2"/>
    <dgm:cxn modelId="{7CB66E44-E692-4568-8FD6-B0E63FEDD42E}" type="presParOf" srcId="{163F0484-E870-42A0-9F15-133FC308F42E}" destId="{847359CE-02CF-40B3-A0A7-82E6D6B20E3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A4FD41-C651-4143-A98C-D48040F3C0E5}" type="doc">
      <dgm:prSet loTypeId="urn:microsoft.com/office/officeart/2005/8/layout/chevron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85D8AE79-5B48-45C0-89D4-A9EB8E9C13D8}">
      <dgm:prSet phldrT="[Text]"/>
      <dgm:spPr/>
      <dgm:t>
        <a:bodyPr/>
        <a:lstStyle/>
        <a:p>
          <a:r>
            <a:rPr lang="en-US" dirty="0" smtClean="0"/>
            <a:t>Help a Child</a:t>
          </a:r>
          <a:endParaRPr lang="en-US" dirty="0"/>
        </a:p>
      </dgm:t>
    </dgm:pt>
    <dgm:pt modelId="{00F54350-6051-49B8-84AB-AE168F476D26}" type="parTrans" cxnId="{659CC372-C2BB-4A25-A433-840B3B33975E}">
      <dgm:prSet/>
      <dgm:spPr/>
      <dgm:t>
        <a:bodyPr/>
        <a:lstStyle/>
        <a:p>
          <a:endParaRPr lang="en-US"/>
        </a:p>
      </dgm:t>
    </dgm:pt>
    <dgm:pt modelId="{A9EEECAD-D320-4BB1-911F-0AE4E4F59423}" type="sibTrans" cxnId="{659CC372-C2BB-4A25-A433-840B3B33975E}">
      <dgm:prSet/>
      <dgm:spPr/>
      <dgm:t>
        <a:bodyPr/>
        <a:lstStyle/>
        <a:p>
          <a:endParaRPr lang="en-US"/>
        </a:p>
      </dgm:t>
    </dgm:pt>
    <dgm:pt modelId="{E3C14413-DC57-45C6-97C1-E1FA0FA0F221}">
      <dgm:prSet phldrT="[Text]"/>
      <dgm:spPr/>
      <dgm:t>
        <a:bodyPr/>
        <a:lstStyle/>
        <a:p>
          <a:r>
            <a:rPr lang="en-US" dirty="0" smtClean="0">
              <a:solidFill>
                <a:schemeClr val="accent1"/>
              </a:solidFill>
            </a:rPr>
            <a:t>Child is at risk</a:t>
          </a:r>
          <a:endParaRPr lang="en-US" dirty="0">
            <a:solidFill>
              <a:schemeClr val="accent1"/>
            </a:solidFill>
          </a:endParaRPr>
        </a:p>
      </dgm:t>
    </dgm:pt>
    <dgm:pt modelId="{4815E1AB-3BCA-4574-9E6C-F7403E4D9BFB}" type="parTrans" cxnId="{2C5532F5-4961-4D0E-88A8-78AD8BD5EBE1}">
      <dgm:prSet/>
      <dgm:spPr/>
      <dgm:t>
        <a:bodyPr/>
        <a:lstStyle/>
        <a:p>
          <a:endParaRPr lang="en-US"/>
        </a:p>
      </dgm:t>
    </dgm:pt>
    <dgm:pt modelId="{36BEB694-F553-450F-B607-F9E23DE8A8C8}" type="sibTrans" cxnId="{2C5532F5-4961-4D0E-88A8-78AD8BD5EBE1}">
      <dgm:prSet/>
      <dgm:spPr/>
      <dgm:t>
        <a:bodyPr/>
        <a:lstStyle/>
        <a:p>
          <a:endParaRPr lang="en-US"/>
        </a:p>
      </dgm:t>
    </dgm:pt>
    <dgm:pt modelId="{D7636416-DD55-46A9-9A2C-2A551A9F307E}">
      <dgm:prSet phldrT="[Text]"/>
      <dgm:spPr/>
      <dgm:t>
        <a:bodyPr/>
        <a:lstStyle/>
        <a:p>
          <a:r>
            <a:rPr lang="en-US" dirty="0" smtClean="0">
              <a:solidFill>
                <a:schemeClr val="accent1"/>
              </a:solidFill>
            </a:rPr>
            <a:t>No voice</a:t>
          </a:r>
          <a:endParaRPr lang="en-US" dirty="0">
            <a:solidFill>
              <a:schemeClr val="accent1"/>
            </a:solidFill>
          </a:endParaRPr>
        </a:p>
      </dgm:t>
    </dgm:pt>
    <dgm:pt modelId="{FC7010DD-52D8-4931-945E-ABE53521A461}" type="parTrans" cxnId="{0E5F0A47-D102-4EC2-8C22-C05124774BEE}">
      <dgm:prSet/>
      <dgm:spPr/>
      <dgm:t>
        <a:bodyPr/>
        <a:lstStyle/>
        <a:p>
          <a:endParaRPr lang="en-US"/>
        </a:p>
      </dgm:t>
    </dgm:pt>
    <dgm:pt modelId="{DF547238-6D57-4F5E-8A1A-BC9C45332152}" type="sibTrans" cxnId="{0E5F0A47-D102-4EC2-8C22-C05124774BEE}">
      <dgm:prSet/>
      <dgm:spPr/>
      <dgm:t>
        <a:bodyPr/>
        <a:lstStyle/>
        <a:p>
          <a:endParaRPr lang="en-US"/>
        </a:p>
      </dgm:t>
    </dgm:pt>
    <dgm:pt modelId="{8694915E-7A4A-4E2E-A8A8-DA3BABFF189F}">
      <dgm:prSet phldrT="[Text]"/>
      <dgm:spPr/>
      <dgm:t>
        <a:bodyPr/>
        <a:lstStyle/>
        <a:p>
          <a:r>
            <a:rPr lang="en-US" dirty="0" smtClean="0"/>
            <a:t>Criminal Penalties</a:t>
          </a:r>
          <a:endParaRPr lang="en-US" dirty="0"/>
        </a:p>
      </dgm:t>
    </dgm:pt>
    <dgm:pt modelId="{0D8E6019-08D5-4CB9-93B2-B5E5FB2674D6}" type="parTrans" cxnId="{077095FC-1756-4775-B01F-66D41FBB2A5B}">
      <dgm:prSet/>
      <dgm:spPr/>
      <dgm:t>
        <a:bodyPr/>
        <a:lstStyle/>
        <a:p>
          <a:endParaRPr lang="en-US"/>
        </a:p>
      </dgm:t>
    </dgm:pt>
    <dgm:pt modelId="{E521FD30-F62A-44BB-9DAB-79D1B214CD60}" type="sibTrans" cxnId="{077095FC-1756-4775-B01F-66D41FBB2A5B}">
      <dgm:prSet/>
      <dgm:spPr/>
      <dgm:t>
        <a:bodyPr/>
        <a:lstStyle/>
        <a:p>
          <a:endParaRPr lang="en-US"/>
        </a:p>
      </dgm:t>
    </dgm:pt>
    <dgm:pt modelId="{8D7D18A7-E19C-481E-AF41-F208D757D1D9}">
      <dgm:prSet phldrT="[Text]"/>
      <dgm:spPr/>
      <dgm:t>
        <a:bodyPr/>
        <a:lstStyle/>
        <a:p>
          <a:r>
            <a:rPr lang="en-US" dirty="0" smtClean="0">
              <a:solidFill>
                <a:schemeClr val="accent1"/>
              </a:solidFill>
            </a:rPr>
            <a:t>3</a:t>
          </a:r>
          <a:r>
            <a:rPr lang="en-US" baseline="30000" dirty="0" smtClean="0">
              <a:solidFill>
                <a:schemeClr val="accent1"/>
              </a:solidFill>
            </a:rPr>
            <a:t>rd</a:t>
          </a:r>
          <a:r>
            <a:rPr lang="en-US" dirty="0" smtClean="0">
              <a:solidFill>
                <a:schemeClr val="accent1"/>
              </a:solidFill>
            </a:rPr>
            <a:t> degree misdemeanor</a:t>
          </a:r>
          <a:endParaRPr lang="en-US" dirty="0">
            <a:solidFill>
              <a:schemeClr val="accent1"/>
            </a:solidFill>
          </a:endParaRPr>
        </a:p>
      </dgm:t>
    </dgm:pt>
    <dgm:pt modelId="{56BD69B6-B329-40FE-B88C-8E2C4104A1D9}" type="parTrans" cxnId="{8D36F1C2-59E6-4FF8-A51B-26905EB5DAFA}">
      <dgm:prSet/>
      <dgm:spPr/>
      <dgm:t>
        <a:bodyPr/>
        <a:lstStyle/>
        <a:p>
          <a:endParaRPr lang="en-US"/>
        </a:p>
      </dgm:t>
    </dgm:pt>
    <dgm:pt modelId="{D082FD0E-AE1C-4F7F-B48A-FB61927DB676}" type="sibTrans" cxnId="{8D36F1C2-59E6-4FF8-A51B-26905EB5DAFA}">
      <dgm:prSet/>
      <dgm:spPr/>
      <dgm:t>
        <a:bodyPr/>
        <a:lstStyle/>
        <a:p>
          <a:endParaRPr lang="en-US"/>
        </a:p>
      </dgm:t>
    </dgm:pt>
    <dgm:pt modelId="{F67426D8-B478-4ECA-91B2-A36CD04838B9}">
      <dgm:prSet phldrT="[Text]"/>
      <dgm:spPr/>
      <dgm:t>
        <a:bodyPr/>
        <a:lstStyle/>
        <a:p>
          <a:r>
            <a:rPr lang="en-US" dirty="0" smtClean="0">
              <a:solidFill>
                <a:schemeClr val="accent1"/>
              </a:solidFill>
            </a:rPr>
            <a:t>$750 fine and/or six months in jail</a:t>
          </a:r>
          <a:endParaRPr lang="en-US" dirty="0">
            <a:solidFill>
              <a:schemeClr val="accent1"/>
            </a:solidFill>
          </a:endParaRPr>
        </a:p>
      </dgm:t>
    </dgm:pt>
    <dgm:pt modelId="{1C69D3BF-83B7-4D6E-8DD6-49DE591D51CB}" type="parTrans" cxnId="{91B61904-F145-473C-A6A5-D84A8FE1A419}">
      <dgm:prSet/>
      <dgm:spPr/>
      <dgm:t>
        <a:bodyPr/>
        <a:lstStyle/>
        <a:p>
          <a:endParaRPr lang="en-US"/>
        </a:p>
      </dgm:t>
    </dgm:pt>
    <dgm:pt modelId="{0BC96F6B-A530-438E-AD3E-BBF4E4FF403E}" type="sibTrans" cxnId="{91B61904-F145-473C-A6A5-D84A8FE1A419}">
      <dgm:prSet/>
      <dgm:spPr/>
      <dgm:t>
        <a:bodyPr/>
        <a:lstStyle/>
        <a:p>
          <a:endParaRPr lang="en-US"/>
        </a:p>
      </dgm:t>
    </dgm:pt>
    <dgm:pt modelId="{817A304E-E629-419B-ABF0-BE85B44EBD5E}">
      <dgm:prSet phldrT="[Text]"/>
      <dgm:spPr/>
      <dgm:t>
        <a:bodyPr/>
        <a:lstStyle/>
        <a:p>
          <a:r>
            <a:rPr lang="en-US" dirty="0" smtClean="0"/>
            <a:t>Civil Penalties</a:t>
          </a:r>
          <a:endParaRPr lang="en-US" dirty="0"/>
        </a:p>
      </dgm:t>
    </dgm:pt>
    <dgm:pt modelId="{0F47B2BD-B0E2-4F8A-8DCF-791E91DDED41}" type="parTrans" cxnId="{8604A35F-7F78-4FCC-A603-1023B359ECC6}">
      <dgm:prSet/>
      <dgm:spPr/>
      <dgm:t>
        <a:bodyPr/>
        <a:lstStyle/>
        <a:p>
          <a:endParaRPr lang="en-US"/>
        </a:p>
      </dgm:t>
    </dgm:pt>
    <dgm:pt modelId="{842D5EEB-86F4-41DF-AB09-2708B75D20F8}" type="sibTrans" cxnId="{8604A35F-7F78-4FCC-A603-1023B359ECC6}">
      <dgm:prSet/>
      <dgm:spPr/>
      <dgm:t>
        <a:bodyPr/>
        <a:lstStyle/>
        <a:p>
          <a:endParaRPr lang="en-US"/>
        </a:p>
      </dgm:t>
    </dgm:pt>
    <dgm:pt modelId="{BA1058E7-43A2-40D8-9DB6-B395169EE174}">
      <dgm:prSet phldrT="[Text]"/>
      <dgm:spPr/>
      <dgm:t>
        <a:bodyPr/>
        <a:lstStyle/>
        <a:p>
          <a:r>
            <a:rPr lang="en-US" dirty="0" smtClean="0">
              <a:solidFill>
                <a:schemeClr val="accent1"/>
              </a:solidFill>
            </a:rPr>
            <a:t>Civil damages</a:t>
          </a:r>
          <a:endParaRPr lang="en-US" dirty="0">
            <a:solidFill>
              <a:schemeClr val="accent1"/>
            </a:solidFill>
          </a:endParaRPr>
        </a:p>
      </dgm:t>
    </dgm:pt>
    <dgm:pt modelId="{06795565-C948-4E8E-A453-95CB934D8A0D}" type="parTrans" cxnId="{236ECC19-6BF5-45F5-9B6D-D5E61089EAE8}">
      <dgm:prSet/>
      <dgm:spPr/>
      <dgm:t>
        <a:bodyPr/>
        <a:lstStyle/>
        <a:p>
          <a:endParaRPr lang="en-US"/>
        </a:p>
      </dgm:t>
    </dgm:pt>
    <dgm:pt modelId="{28103AEC-FDA9-4D19-8EEF-CA27FB558A61}" type="sibTrans" cxnId="{236ECC19-6BF5-45F5-9B6D-D5E61089EAE8}">
      <dgm:prSet/>
      <dgm:spPr/>
      <dgm:t>
        <a:bodyPr/>
        <a:lstStyle/>
        <a:p>
          <a:endParaRPr lang="en-US"/>
        </a:p>
      </dgm:t>
    </dgm:pt>
    <dgm:pt modelId="{358DD4EF-F3BB-43B7-B257-D0A5D4B0A7FE}">
      <dgm:prSet phldrT="[Text]"/>
      <dgm:spPr/>
      <dgm:t>
        <a:bodyPr/>
        <a:lstStyle/>
        <a:p>
          <a:r>
            <a:rPr lang="en-US" dirty="0" smtClean="0">
              <a:solidFill>
                <a:schemeClr val="accent1"/>
              </a:solidFill>
            </a:rPr>
            <a:t>Employment/licensure repercussions</a:t>
          </a:r>
          <a:endParaRPr lang="en-US" dirty="0">
            <a:solidFill>
              <a:schemeClr val="accent1"/>
            </a:solidFill>
          </a:endParaRPr>
        </a:p>
      </dgm:t>
    </dgm:pt>
    <dgm:pt modelId="{6065B6E8-6645-4C9B-AA45-F2484AD06F0C}" type="parTrans" cxnId="{2A47C1F5-FCD4-4E14-AE8A-264592B8606D}">
      <dgm:prSet/>
      <dgm:spPr/>
      <dgm:t>
        <a:bodyPr/>
        <a:lstStyle/>
        <a:p>
          <a:endParaRPr lang="en-US"/>
        </a:p>
      </dgm:t>
    </dgm:pt>
    <dgm:pt modelId="{63CA52F2-67C4-4E88-815D-E9E9C4176B03}" type="sibTrans" cxnId="{2A47C1F5-FCD4-4E14-AE8A-264592B8606D}">
      <dgm:prSet/>
      <dgm:spPr/>
      <dgm:t>
        <a:bodyPr/>
        <a:lstStyle/>
        <a:p>
          <a:endParaRPr lang="en-US"/>
        </a:p>
      </dgm:t>
    </dgm:pt>
    <dgm:pt modelId="{A07B96DB-15CC-4D19-97B8-0F80AAD344A1}" type="pres">
      <dgm:prSet presAssocID="{16A4FD41-C651-4143-A98C-D48040F3C0E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66A819-CF27-4427-90A1-89048BB32D4B}" type="pres">
      <dgm:prSet presAssocID="{85D8AE79-5B48-45C0-89D4-A9EB8E9C13D8}" presName="composite" presStyleCnt="0"/>
      <dgm:spPr/>
    </dgm:pt>
    <dgm:pt modelId="{BE714E79-9B0D-4DCF-8554-CF0EE6858F6D}" type="pres">
      <dgm:prSet presAssocID="{85D8AE79-5B48-45C0-89D4-A9EB8E9C13D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121764-28D4-46DF-95CE-E9DEDAF699BD}" type="pres">
      <dgm:prSet presAssocID="{85D8AE79-5B48-45C0-89D4-A9EB8E9C13D8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EFBC63-7E72-415F-AC03-9FEEDD64061E}" type="pres">
      <dgm:prSet presAssocID="{A9EEECAD-D320-4BB1-911F-0AE4E4F59423}" presName="sp" presStyleCnt="0"/>
      <dgm:spPr/>
    </dgm:pt>
    <dgm:pt modelId="{68C1EEDB-1DA6-483E-9030-FEC136CA4BF6}" type="pres">
      <dgm:prSet presAssocID="{8694915E-7A4A-4E2E-A8A8-DA3BABFF189F}" presName="composite" presStyleCnt="0"/>
      <dgm:spPr/>
    </dgm:pt>
    <dgm:pt modelId="{BDB35911-914C-4988-92F2-35295E35F46A}" type="pres">
      <dgm:prSet presAssocID="{8694915E-7A4A-4E2E-A8A8-DA3BABFF189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596B39-1BD2-465E-9F82-363781653723}" type="pres">
      <dgm:prSet presAssocID="{8694915E-7A4A-4E2E-A8A8-DA3BABFF189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22AAF8-03C6-4F1B-B1D4-54DC9A052516}" type="pres">
      <dgm:prSet presAssocID="{E521FD30-F62A-44BB-9DAB-79D1B214CD60}" presName="sp" presStyleCnt="0"/>
      <dgm:spPr/>
    </dgm:pt>
    <dgm:pt modelId="{A3B088E1-904E-46C0-98A4-0AC91EA9DB6A}" type="pres">
      <dgm:prSet presAssocID="{817A304E-E629-419B-ABF0-BE85B44EBD5E}" presName="composite" presStyleCnt="0"/>
      <dgm:spPr/>
    </dgm:pt>
    <dgm:pt modelId="{704AA868-A370-4F65-B813-6FD913247DC4}" type="pres">
      <dgm:prSet presAssocID="{817A304E-E629-419B-ABF0-BE85B44EBD5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72B0E1-3179-415F-92E2-A6FFE0FB2615}" type="pres">
      <dgm:prSet presAssocID="{817A304E-E629-419B-ABF0-BE85B44EBD5E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7095FC-1756-4775-B01F-66D41FBB2A5B}" srcId="{16A4FD41-C651-4143-A98C-D48040F3C0E5}" destId="{8694915E-7A4A-4E2E-A8A8-DA3BABFF189F}" srcOrd="1" destOrd="0" parTransId="{0D8E6019-08D5-4CB9-93B2-B5E5FB2674D6}" sibTransId="{E521FD30-F62A-44BB-9DAB-79D1B214CD60}"/>
    <dgm:cxn modelId="{8604A35F-7F78-4FCC-A603-1023B359ECC6}" srcId="{16A4FD41-C651-4143-A98C-D48040F3C0E5}" destId="{817A304E-E629-419B-ABF0-BE85B44EBD5E}" srcOrd="2" destOrd="0" parTransId="{0F47B2BD-B0E2-4F8A-8DCF-791E91DDED41}" sibTransId="{842D5EEB-86F4-41DF-AB09-2708B75D20F8}"/>
    <dgm:cxn modelId="{2C5532F5-4961-4D0E-88A8-78AD8BD5EBE1}" srcId="{85D8AE79-5B48-45C0-89D4-A9EB8E9C13D8}" destId="{E3C14413-DC57-45C6-97C1-E1FA0FA0F221}" srcOrd="0" destOrd="0" parTransId="{4815E1AB-3BCA-4574-9E6C-F7403E4D9BFB}" sibTransId="{36BEB694-F553-450F-B607-F9E23DE8A8C8}"/>
    <dgm:cxn modelId="{8D36F1C2-59E6-4FF8-A51B-26905EB5DAFA}" srcId="{8694915E-7A4A-4E2E-A8A8-DA3BABFF189F}" destId="{8D7D18A7-E19C-481E-AF41-F208D757D1D9}" srcOrd="0" destOrd="0" parTransId="{56BD69B6-B329-40FE-B88C-8E2C4104A1D9}" sibTransId="{D082FD0E-AE1C-4F7F-B48A-FB61927DB676}"/>
    <dgm:cxn modelId="{0EF52E87-943B-4EDA-9662-AD6F717E9B79}" type="presOf" srcId="{BA1058E7-43A2-40D8-9DB6-B395169EE174}" destId="{A972B0E1-3179-415F-92E2-A6FFE0FB2615}" srcOrd="0" destOrd="0" presId="urn:microsoft.com/office/officeart/2005/8/layout/chevron2"/>
    <dgm:cxn modelId="{882A332C-A40C-464B-B26A-7E9F044BE1FE}" type="presOf" srcId="{817A304E-E629-419B-ABF0-BE85B44EBD5E}" destId="{704AA868-A370-4F65-B813-6FD913247DC4}" srcOrd="0" destOrd="0" presId="urn:microsoft.com/office/officeart/2005/8/layout/chevron2"/>
    <dgm:cxn modelId="{659CC372-C2BB-4A25-A433-840B3B33975E}" srcId="{16A4FD41-C651-4143-A98C-D48040F3C0E5}" destId="{85D8AE79-5B48-45C0-89D4-A9EB8E9C13D8}" srcOrd="0" destOrd="0" parTransId="{00F54350-6051-49B8-84AB-AE168F476D26}" sibTransId="{A9EEECAD-D320-4BB1-911F-0AE4E4F59423}"/>
    <dgm:cxn modelId="{0E5F0A47-D102-4EC2-8C22-C05124774BEE}" srcId="{85D8AE79-5B48-45C0-89D4-A9EB8E9C13D8}" destId="{D7636416-DD55-46A9-9A2C-2A551A9F307E}" srcOrd="1" destOrd="0" parTransId="{FC7010DD-52D8-4931-945E-ABE53521A461}" sibTransId="{DF547238-6D57-4F5E-8A1A-BC9C45332152}"/>
    <dgm:cxn modelId="{2A47C1F5-FCD4-4E14-AE8A-264592B8606D}" srcId="{817A304E-E629-419B-ABF0-BE85B44EBD5E}" destId="{358DD4EF-F3BB-43B7-B257-D0A5D4B0A7FE}" srcOrd="1" destOrd="0" parTransId="{6065B6E8-6645-4C9B-AA45-F2484AD06F0C}" sibTransId="{63CA52F2-67C4-4E88-815D-E9E9C4176B03}"/>
    <dgm:cxn modelId="{F41BE127-0550-4D08-8031-77E18D60BA83}" type="presOf" srcId="{8694915E-7A4A-4E2E-A8A8-DA3BABFF189F}" destId="{BDB35911-914C-4988-92F2-35295E35F46A}" srcOrd="0" destOrd="0" presId="urn:microsoft.com/office/officeart/2005/8/layout/chevron2"/>
    <dgm:cxn modelId="{E04A5C9D-6EBA-4F22-B80C-30272401108D}" type="presOf" srcId="{D7636416-DD55-46A9-9A2C-2A551A9F307E}" destId="{45121764-28D4-46DF-95CE-E9DEDAF699BD}" srcOrd="0" destOrd="1" presId="urn:microsoft.com/office/officeart/2005/8/layout/chevron2"/>
    <dgm:cxn modelId="{09A265FF-62E2-481D-BE05-F2C01F6EED49}" type="presOf" srcId="{16A4FD41-C651-4143-A98C-D48040F3C0E5}" destId="{A07B96DB-15CC-4D19-97B8-0F80AAD344A1}" srcOrd="0" destOrd="0" presId="urn:microsoft.com/office/officeart/2005/8/layout/chevron2"/>
    <dgm:cxn modelId="{10E0D49C-AD1C-40D0-B638-37E3800172C8}" type="presOf" srcId="{8D7D18A7-E19C-481E-AF41-F208D757D1D9}" destId="{D9596B39-1BD2-465E-9F82-363781653723}" srcOrd="0" destOrd="0" presId="urn:microsoft.com/office/officeart/2005/8/layout/chevron2"/>
    <dgm:cxn modelId="{0194654F-DE99-42CE-9DF6-460D76DF7FE6}" type="presOf" srcId="{E3C14413-DC57-45C6-97C1-E1FA0FA0F221}" destId="{45121764-28D4-46DF-95CE-E9DEDAF699BD}" srcOrd="0" destOrd="0" presId="urn:microsoft.com/office/officeart/2005/8/layout/chevron2"/>
    <dgm:cxn modelId="{26FDF06B-CF25-4AC4-BA68-12345E4D8F98}" type="presOf" srcId="{F67426D8-B478-4ECA-91B2-A36CD04838B9}" destId="{D9596B39-1BD2-465E-9F82-363781653723}" srcOrd="0" destOrd="1" presId="urn:microsoft.com/office/officeart/2005/8/layout/chevron2"/>
    <dgm:cxn modelId="{236ECC19-6BF5-45F5-9B6D-D5E61089EAE8}" srcId="{817A304E-E629-419B-ABF0-BE85B44EBD5E}" destId="{BA1058E7-43A2-40D8-9DB6-B395169EE174}" srcOrd="0" destOrd="0" parTransId="{06795565-C948-4E8E-A453-95CB934D8A0D}" sibTransId="{28103AEC-FDA9-4D19-8EEF-CA27FB558A61}"/>
    <dgm:cxn modelId="{91B61904-F145-473C-A6A5-D84A8FE1A419}" srcId="{8694915E-7A4A-4E2E-A8A8-DA3BABFF189F}" destId="{F67426D8-B478-4ECA-91B2-A36CD04838B9}" srcOrd="1" destOrd="0" parTransId="{1C69D3BF-83B7-4D6E-8DD6-49DE591D51CB}" sibTransId="{0BC96F6B-A530-438E-AD3E-BBF4E4FF403E}"/>
    <dgm:cxn modelId="{EA59E856-CFEE-4B7A-A7FB-4F12DCB97491}" type="presOf" srcId="{358DD4EF-F3BB-43B7-B257-D0A5D4B0A7FE}" destId="{A972B0E1-3179-415F-92E2-A6FFE0FB2615}" srcOrd="0" destOrd="1" presId="urn:microsoft.com/office/officeart/2005/8/layout/chevron2"/>
    <dgm:cxn modelId="{4B614C13-D50B-40E2-9906-0F55ADA33E75}" type="presOf" srcId="{85D8AE79-5B48-45C0-89D4-A9EB8E9C13D8}" destId="{BE714E79-9B0D-4DCF-8554-CF0EE6858F6D}" srcOrd="0" destOrd="0" presId="urn:microsoft.com/office/officeart/2005/8/layout/chevron2"/>
    <dgm:cxn modelId="{2E4A7C15-B187-4F01-8248-B48835B538B9}" type="presParOf" srcId="{A07B96DB-15CC-4D19-97B8-0F80AAD344A1}" destId="{6666A819-CF27-4427-90A1-89048BB32D4B}" srcOrd="0" destOrd="0" presId="urn:microsoft.com/office/officeart/2005/8/layout/chevron2"/>
    <dgm:cxn modelId="{35B5DDA1-ABB7-4C78-98BD-EFCF45328144}" type="presParOf" srcId="{6666A819-CF27-4427-90A1-89048BB32D4B}" destId="{BE714E79-9B0D-4DCF-8554-CF0EE6858F6D}" srcOrd="0" destOrd="0" presId="urn:microsoft.com/office/officeart/2005/8/layout/chevron2"/>
    <dgm:cxn modelId="{9F0399A7-B110-404A-B7EE-9F1EB87F14D4}" type="presParOf" srcId="{6666A819-CF27-4427-90A1-89048BB32D4B}" destId="{45121764-28D4-46DF-95CE-E9DEDAF699BD}" srcOrd="1" destOrd="0" presId="urn:microsoft.com/office/officeart/2005/8/layout/chevron2"/>
    <dgm:cxn modelId="{AF7A3DB2-6480-4BD4-9E79-57E29E3BDFC0}" type="presParOf" srcId="{A07B96DB-15CC-4D19-97B8-0F80AAD344A1}" destId="{25EFBC63-7E72-415F-AC03-9FEEDD64061E}" srcOrd="1" destOrd="0" presId="urn:microsoft.com/office/officeart/2005/8/layout/chevron2"/>
    <dgm:cxn modelId="{05C56401-EBEF-4DE0-AE8C-0F43B04A4CAD}" type="presParOf" srcId="{A07B96DB-15CC-4D19-97B8-0F80AAD344A1}" destId="{68C1EEDB-1DA6-483E-9030-FEC136CA4BF6}" srcOrd="2" destOrd="0" presId="urn:microsoft.com/office/officeart/2005/8/layout/chevron2"/>
    <dgm:cxn modelId="{7E1E2AD7-43A3-41A7-A804-C4C0AD248334}" type="presParOf" srcId="{68C1EEDB-1DA6-483E-9030-FEC136CA4BF6}" destId="{BDB35911-914C-4988-92F2-35295E35F46A}" srcOrd="0" destOrd="0" presId="urn:microsoft.com/office/officeart/2005/8/layout/chevron2"/>
    <dgm:cxn modelId="{62A6D7F7-AD39-49C2-985A-C57113EEC6E7}" type="presParOf" srcId="{68C1EEDB-1DA6-483E-9030-FEC136CA4BF6}" destId="{D9596B39-1BD2-465E-9F82-363781653723}" srcOrd="1" destOrd="0" presId="urn:microsoft.com/office/officeart/2005/8/layout/chevron2"/>
    <dgm:cxn modelId="{3F62D1D3-3D93-404D-AB84-0A0B28E6FD97}" type="presParOf" srcId="{A07B96DB-15CC-4D19-97B8-0F80AAD344A1}" destId="{EF22AAF8-03C6-4F1B-B1D4-54DC9A052516}" srcOrd="3" destOrd="0" presId="urn:microsoft.com/office/officeart/2005/8/layout/chevron2"/>
    <dgm:cxn modelId="{CEFA8306-2914-4F16-AD0F-84A393955E6D}" type="presParOf" srcId="{A07B96DB-15CC-4D19-97B8-0F80AAD344A1}" destId="{A3B088E1-904E-46C0-98A4-0AC91EA9DB6A}" srcOrd="4" destOrd="0" presId="urn:microsoft.com/office/officeart/2005/8/layout/chevron2"/>
    <dgm:cxn modelId="{D789CB62-8F19-4615-A0DD-048D0E6EDF02}" type="presParOf" srcId="{A3B088E1-904E-46C0-98A4-0AC91EA9DB6A}" destId="{704AA868-A370-4F65-B813-6FD913247DC4}" srcOrd="0" destOrd="0" presId="urn:microsoft.com/office/officeart/2005/8/layout/chevron2"/>
    <dgm:cxn modelId="{FE64D578-8AA8-4DB7-9E03-1A85A76A904D}" type="presParOf" srcId="{A3B088E1-904E-46C0-98A4-0AC91EA9DB6A}" destId="{A972B0E1-3179-415F-92E2-A6FFE0FB261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9705DB-FF99-4B4D-9587-05DA2740DC15}">
      <dsp:nvSpPr>
        <dsp:cNvPr id="0" name=""/>
        <dsp:cNvSpPr/>
      </dsp:nvSpPr>
      <dsp:spPr>
        <a:xfrm rot="5400000">
          <a:off x="-101149" y="102885"/>
          <a:ext cx="674332" cy="4720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baseline="0" dirty="0" smtClean="0"/>
            <a:t>1901 </a:t>
          </a:r>
          <a:endParaRPr lang="en-US" sz="1300" kern="1200" dirty="0"/>
        </a:p>
      </dsp:txBody>
      <dsp:txXfrm rot="-5400000">
        <a:off x="1" y="237751"/>
        <a:ext cx="472032" cy="202300"/>
      </dsp:txXfrm>
    </dsp:sp>
    <dsp:sp modelId="{507FCE63-A6AF-4F2E-91D9-17B2E83B503F}">
      <dsp:nvSpPr>
        <dsp:cNvPr id="0" name=""/>
        <dsp:cNvSpPr/>
      </dsp:nvSpPr>
      <dsp:spPr>
        <a:xfrm rot="5400000">
          <a:off x="4436458" y="-3962690"/>
          <a:ext cx="438316" cy="83671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solidFill>
                <a:schemeClr val="bg2"/>
              </a:solidFill>
            </a:rPr>
            <a:t>First Federal Law Protecting Animals</a:t>
          </a:r>
          <a:endParaRPr lang="en-US" sz="2600" kern="1200" dirty="0">
            <a:solidFill>
              <a:schemeClr val="bg2"/>
            </a:solidFill>
          </a:endParaRPr>
        </a:p>
      </dsp:txBody>
      <dsp:txXfrm rot="-5400000">
        <a:off x="472033" y="23132"/>
        <a:ext cx="8345770" cy="395522"/>
      </dsp:txXfrm>
    </dsp:sp>
    <dsp:sp modelId="{A23B830F-961B-4149-A66C-C997F74E7899}">
      <dsp:nvSpPr>
        <dsp:cNvPr id="0" name=""/>
        <dsp:cNvSpPr/>
      </dsp:nvSpPr>
      <dsp:spPr>
        <a:xfrm rot="5400000">
          <a:off x="-101149" y="703195"/>
          <a:ext cx="674332" cy="4720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baseline="0" dirty="0" smtClean="0"/>
            <a:t>1974  </a:t>
          </a:r>
          <a:endParaRPr lang="en-US" sz="1300" kern="1200" dirty="0"/>
        </a:p>
      </dsp:txBody>
      <dsp:txXfrm rot="-5400000">
        <a:off x="1" y="838061"/>
        <a:ext cx="472032" cy="202300"/>
      </dsp:txXfrm>
    </dsp:sp>
    <dsp:sp modelId="{D4390B7D-1B47-4B9A-8E4C-F058C79812A7}">
      <dsp:nvSpPr>
        <dsp:cNvPr id="0" name=""/>
        <dsp:cNvSpPr/>
      </dsp:nvSpPr>
      <dsp:spPr>
        <a:xfrm rot="5400000">
          <a:off x="4436458" y="-3362380"/>
          <a:ext cx="438316" cy="83671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solidFill>
                <a:schemeClr val="bg2"/>
              </a:solidFill>
            </a:rPr>
            <a:t>Child Abuse Prevention and Treatment Act (</a:t>
          </a:r>
          <a:r>
            <a:rPr lang="en-US" sz="2600" kern="1200" dirty="0" err="1" smtClean="0">
              <a:solidFill>
                <a:schemeClr val="bg2"/>
              </a:solidFill>
            </a:rPr>
            <a:t>CAPTA</a:t>
          </a:r>
          <a:r>
            <a:rPr lang="en-US" sz="2600" kern="1200" dirty="0" smtClean="0">
              <a:solidFill>
                <a:schemeClr val="bg2"/>
              </a:solidFill>
            </a:rPr>
            <a:t>)</a:t>
          </a:r>
          <a:r>
            <a:rPr lang="en-US" sz="2600" kern="1200" dirty="0" smtClean="0"/>
            <a:t>)</a:t>
          </a:r>
          <a:endParaRPr lang="en-US" sz="2600" kern="1200" dirty="0"/>
        </a:p>
      </dsp:txBody>
      <dsp:txXfrm rot="-5400000">
        <a:off x="472033" y="623442"/>
        <a:ext cx="8345770" cy="395522"/>
      </dsp:txXfrm>
    </dsp:sp>
    <dsp:sp modelId="{1521166D-9FAE-4B7D-A17A-F8D67152DBB1}">
      <dsp:nvSpPr>
        <dsp:cNvPr id="0" name=""/>
        <dsp:cNvSpPr/>
      </dsp:nvSpPr>
      <dsp:spPr>
        <a:xfrm rot="5400000">
          <a:off x="-101149" y="1303505"/>
          <a:ext cx="674332" cy="4720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baseline="0" dirty="0" smtClean="0"/>
            <a:t>1992 </a:t>
          </a:r>
          <a:r>
            <a:rPr lang="en-US" sz="1300" kern="1200" baseline="0" dirty="0" smtClean="0"/>
            <a:t> </a:t>
          </a:r>
          <a:endParaRPr lang="en-US" sz="1300" kern="1200" dirty="0"/>
        </a:p>
      </dsp:txBody>
      <dsp:txXfrm rot="-5400000">
        <a:off x="1" y="1438371"/>
        <a:ext cx="472032" cy="202300"/>
      </dsp:txXfrm>
    </dsp:sp>
    <dsp:sp modelId="{F05E0971-9BBE-40AE-BA7D-16A27CC102E7}">
      <dsp:nvSpPr>
        <dsp:cNvPr id="0" name=""/>
        <dsp:cNvSpPr/>
      </dsp:nvSpPr>
      <dsp:spPr>
        <a:xfrm rot="5400000">
          <a:off x="4436458" y="-2762069"/>
          <a:ext cx="438316" cy="83671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solidFill>
                <a:schemeClr val="bg2"/>
              </a:solidFill>
            </a:rPr>
            <a:t>Mandated Reporting</a:t>
          </a:r>
          <a:endParaRPr lang="en-US" sz="2600" kern="1200" dirty="0">
            <a:solidFill>
              <a:schemeClr val="bg2"/>
            </a:solidFill>
          </a:endParaRPr>
        </a:p>
      </dsp:txBody>
      <dsp:txXfrm rot="-5400000">
        <a:off x="472033" y="1223753"/>
        <a:ext cx="8345770" cy="395522"/>
      </dsp:txXfrm>
    </dsp:sp>
    <dsp:sp modelId="{83ACA88A-2F47-493B-A9E7-FBD753C822CD}">
      <dsp:nvSpPr>
        <dsp:cNvPr id="0" name=""/>
        <dsp:cNvSpPr/>
      </dsp:nvSpPr>
      <dsp:spPr>
        <a:xfrm rot="5400000">
          <a:off x="-101149" y="1903815"/>
          <a:ext cx="674332" cy="4720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baseline="0" dirty="0" smtClean="0"/>
            <a:t>2002</a:t>
          </a:r>
          <a:endParaRPr lang="en-US" sz="1300" kern="1200" dirty="0"/>
        </a:p>
      </dsp:txBody>
      <dsp:txXfrm rot="-5400000">
        <a:off x="1" y="2038681"/>
        <a:ext cx="472032" cy="202300"/>
      </dsp:txXfrm>
    </dsp:sp>
    <dsp:sp modelId="{BDB57EE4-C819-4341-B817-EEF5C8AE6B9A}">
      <dsp:nvSpPr>
        <dsp:cNvPr id="0" name=""/>
        <dsp:cNvSpPr/>
      </dsp:nvSpPr>
      <dsp:spPr>
        <a:xfrm rot="5400000">
          <a:off x="4436458" y="-2161759"/>
          <a:ext cx="438316" cy="83671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solidFill>
                <a:schemeClr val="bg2"/>
              </a:solidFill>
            </a:rPr>
            <a:t>Sex Offender Registry</a:t>
          </a:r>
          <a:endParaRPr lang="en-US" sz="2600" kern="1200" dirty="0">
            <a:solidFill>
              <a:schemeClr val="bg2"/>
            </a:solidFill>
          </a:endParaRPr>
        </a:p>
      </dsp:txBody>
      <dsp:txXfrm rot="-5400000">
        <a:off x="472033" y="1824063"/>
        <a:ext cx="8345770" cy="395522"/>
      </dsp:txXfrm>
    </dsp:sp>
    <dsp:sp modelId="{88D72EAD-5DAB-4002-905E-8F3FBF1CC7BB}">
      <dsp:nvSpPr>
        <dsp:cNvPr id="0" name=""/>
        <dsp:cNvSpPr/>
      </dsp:nvSpPr>
      <dsp:spPr>
        <a:xfrm rot="5400000">
          <a:off x="-101149" y="2504126"/>
          <a:ext cx="674332" cy="4720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baseline="0" dirty="0" smtClean="0"/>
            <a:t>2013 </a:t>
          </a:r>
          <a:endParaRPr lang="en-US" sz="1300" kern="1200" dirty="0"/>
        </a:p>
      </dsp:txBody>
      <dsp:txXfrm rot="-5400000">
        <a:off x="1" y="2638992"/>
        <a:ext cx="472032" cy="202300"/>
      </dsp:txXfrm>
    </dsp:sp>
    <dsp:sp modelId="{CEC35B8F-9F96-4213-9C80-E99A9F55AA31}">
      <dsp:nvSpPr>
        <dsp:cNvPr id="0" name=""/>
        <dsp:cNvSpPr/>
      </dsp:nvSpPr>
      <dsp:spPr>
        <a:xfrm rot="5400000">
          <a:off x="4436458" y="-1561449"/>
          <a:ext cx="438316" cy="83671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solidFill>
                <a:schemeClr val="bg2"/>
              </a:solidFill>
            </a:rPr>
            <a:t>Child Abuse Reporting Hotline</a:t>
          </a:r>
          <a:endParaRPr lang="en-US" sz="2600" kern="1200" dirty="0">
            <a:solidFill>
              <a:schemeClr val="bg2"/>
            </a:solidFill>
          </a:endParaRPr>
        </a:p>
      </dsp:txBody>
      <dsp:txXfrm rot="-5400000">
        <a:off x="472033" y="2424373"/>
        <a:ext cx="8345770" cy="395522"/>
      </dsp:txXfrm>
    </dsp:sp>
    <dsp:sp modelId="{0168E843-8890-49C2-BD5C-B350CA1E9A20}">
      <dsp:nvSpPr>
        <dsp:cNvPr id="0" name=""/>
        <dsp:cNvSpPr/>
      </dsp:nvSpPr>
      <dsp:spPr>
        <a:xfrm rot="5400000">
          <a:off x="-101149" y="3104436"/>
          <a:ext cx="674332" cy="4720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baseline="0" dirty="0" smtClean="0"/>
            <a:t>2015 </a:t>
          </a:r>
          <a:endParaRPr lang="en-US" sz="1300" kern="1200" dirty="0"/>
        </a:p>
      </dsp:txBody>
      <dsp:txXfrm rot="-5400000">
        <a:off x="1" y="3239302"/>
        <a:ext cx="472032" cy="202300"/>
      </dsp:txXfrm>
    </dsp:sp>
    <dsp:sp modelId="{DE0304A9-982D-42B7-BEE5-97D814B9AF99}">
      <dsp:nvSpPr>
        <dsp:cNvPr id="0" name=""/>
        <dsp:cNvSpPr/>
      </dsp:nvSpPr>
      <dsp:spPr>
        <a:xfrm rot="5400000">
          <a:off x="4436458" y="-961138"/>
          <a:ext cx="438316" cy="83671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solidFill>
                <a:schemeClr val="bg2"/>
              </a:solidFill>
            </a:rPr>
            <a:t>Erin’s Law</a:t>
          </a:r>
          <a:endParaRPr lang="en-US" sz="2600" kern="1200" dirty="0">
            <a:solidFill>
              <a:schemeClr val="bg2"/>
            </a:solidFill>
          </a:endParaRPr>
        </a:p>
      </dsp:txBody>
      <dsp:txXfrm rot="-5400000">
        <a:off x="472033" y="3024684"/>
        <a:ext cx="8345770" cy="395522"/>
      </dsp:txXfrm>
    </dsp:sp>
    <dsp:sp modelId="{76EE263A-615B-4522-947F-322B26D04105}">
      <dsp:nvSpPr>
        <dsp:cNvPr id="0" name=""/>
        <dsp:cNvSpPr/>
      </dsp:nvSpPr>
      <dsp:spPr>
        <a:xfrm rot="5400000">
          <a:off x="-101149" y="3704746"/>
          <a:ext cx="674332" cy="4720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baseline="0" dirty="0" smtClean="0"/>
            <a:t>2016</a:t>
          </a:r>
          <a:endParaRPr lang="en-US" sz="1300" kern="1200" dirty="0"/>
        </a:p>
      </dsp:txBody>
      <dsp:txXfrm rot="-5400000">
        <a:off x="1" y="3839612"/>
        <a:ext cx="472032" cy="202300"/>
      </dsp:txXfrm>
    </dsp:sp>
    <dsp:sp modelId="{A2A1B4FD-74BF-4A0B-93D3-8F6E4550C49C}">
      <dsp:nvSpPr>
        <dsp:cNvPr id="0" name=""/>
        <dsp:cNvSpPr/>
      </dsp:nvSpPr>
      <dsp:spPr>
        <a:xfrm rot="5400000">
          <a:off x="4436458" y="-360828"/>
          <a:ext cx="438316" cy="83671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solidFill>
                <a:schemeClr val="bg2"/>
              </a:solidFill>
            </a:rPr>
            <a:t>Human Trafficking</a:t>
          </a:r>
          <a:endParaRPr lang="en-US" sz="2600" kern="1200" dirty="0">
            <a:solidFill>
              <a:schemeClr val="bg2"/>
            </a:solidFill>
          </a:endParaRPr>
        </a:p>
      </dsp:txBody>
      <dsp:txXfrm rot="-5400000">
        <a:off x="472033" y="3624994"/>
        <a:ext cx="8345770" cy="395522"/>
      </dsp:txXfrm>
    </dsp:sp>
    <dsp:sp modelId="{EB9C936C-7C2D-4A29-BAF0-614B4AFB715A}">
      <dsp:nvSpPr>
        <dsp:cNvPr id="0" name=""/>
        <dsp:cNvSpPr/>
      </dsp:nvSpPr>
      <dsp:spPr>
        <a:xfrm rot="5400000">
          <a:off x="-101149" y="4305057"/>
          <a:ext cx="674332" cy="4720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baseline="0" smtClean="0"/>
            <a:t>2017 </a:t>
          </a:r>
          <a:endParaRPr lang="en-US" sz="1300" kern="1200" dirty="0"/>
        </a:p>
      </dsp:txBody>
      <dsp:txXfrm rot="-5400000">
        <a:off x="1" y="4439923"/>
        <a:ext cx="472032" cy="202300"/>
      </dsp:txXfrm>
    </dsp:sp>
    <dsp:sp modelId="{847359CE-02CF-40B3-A0A7-82E6D6B20E39}">
      <dsp:nvSpPr>
        <dsp:cNvPr id="0" name=""/>
        <dsp:cNvSpPr/>
      </dsp:nvSpPr>
      <dsp:spPr>
        <a:xfrm rot="5400000">
          <a:off x="4436458" y="239481"/>
          <a:ext cx="438316" cy="83671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solidFill>
                <a:srgbClr val="FF0000"/>
              </a:solidFill>
            </a:rPr>
            <a:t>Claire Davis Act and Sexting Legislation</a:t>
          </a:r>
          <a:endParaRPr lang="en-US" sz="2600" kern="1200" dirty="0">
            <a:solidFill>
              <a:srgbClr val="FF0000"/>
            </a:solidFill>
          </a:endParaRPr>
        </a:p>
      </dsp:txBody>
      <dsp:txXfrm rot="-5400000">
        <a:off x="472033" y="4225304"/>
        <a:ext cx="8345770" cy="3955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714E79-9B0D-4DCF-8554-CF0EE6858F6D}">
      <dsp:nvSpPr>
        <dsp:cNvPr id="0" name=""/>
        <dsp:cNvSpPr/>
      </dsp:nvSpPr>
      <dsp:spPr>
        <a:xfrm rot="5400000">
          <a:off x="-236536" y="238804"/>
          <a:ext cx="1576906" cy="1103834"/>
        </a:xfrm>
        <a:prstGeom prst="chevron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Help a Child</a:t>
          </a:r>
          <a:endParaRPr lang="en-US" sz="1700" kern="1200" dirty="0"/>
        </a:p>
      </dsp:txBody>
      <dsp:txXfrm rot="-5400000">
        <a:off x="0" y="554185"/>
        <a:ext cx="1103834" cy="473072"/>
      </dsp:txXfrm>
    </dsp:sp>
    <dsp:sp modelId="{45121764-28D4-46DF-95CE-E9DEDAF699BD}">
      <dsp:nvSpPr>
        <dsp:cNvPr id="0" name=""/>
        <dsp:cNvSpPr/>
      </dsp:nvSpPr>
      <dsp:spPr>
        <a:xfrm rot="5400000">
          <a:off x="3897047" y="-2790944"/>
          <a:ext cx="1024989" cy="66114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solidFill>
                <a:schemeClr val="accent1"/>
              </a:solidFill>
            </a:rPr>
            <a:t>Child is at risk</a:t>
          </a:r>
          <a:endParaRPr lang="en-US" sz="2800" kern="1200" dirty="0">
            <a:solidFill>
              <a:schemeClr val="accent1"/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solidFill>
                <a:schemeClr val="accent1"/>
              </a:solidFill>
            </a:rPr>
            <a:t>No voice</a:t>
          </a:r>
          <a:endParaRPr lang="en-US" sz="2800" kern="1200" dirty="0">
            <a:solidFill>
              <a:schemeClr val="accent1"/>
            </a:solidFill>
          </a:endParaRPr>
        </a:p>
      </dsp:txBody>
      <dsp:txXfrm rot="-5400000">
        <a:off x="1103834" y="52305"/>
        <a:ext cx="6561379" cy="924917"/>
      </dsp:txXfrm>
    </dsp:sp>
    <dsp:sp modelId="{BDB35911-914C-4988-92F2-35295E35F46A}">
      <dsp:nvSpPr>
        <dsp:cNvPr id="0" name=""/>
        <dsp:cNvSpPr/>
      </dsp:nvSpPr>
      <dsp:spPr>
        <a:xfrm rot="5400000">
          <a:off x="-236536" y="1621370"/>
          <a:ext cx="1576906" cy="1103834"/>
        </a:xfrm>
        <a:prstGeom prst="chevron">
          <a:avLst/>
        </a:prstGeom>
        <a:solidFill>
          <a:schemeClr val="accent1">
            <a:shade val="50000"/>
            <a:hueOff val="563489"/>
            <a:satOff val="-37829"/>
            <a:lumOff val="34037"/>
            <a:alphaOff val="0"/>
          </a:schemeClr>
        </a:solidFill>
        <a:ln w="25400" cap="flat" cmpd="sng" algn="ctr">
          <a:solidFill>
            <a:schemeClr val="accent1">
              <a:shade val="50000"/>
              <a:hueOff val="563489"/>
              <a:satOff val="-37829"/>
              <a:lumOff val="340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Criminal Penalties</a:t>
          </a:r>
          <a:endParaRPr lang="en-US" sz="1700" kern="1200" dirty="0"/>
        </a:p>
      </dsp:txBody>
      <dsp:txXfrm rot="-5400000">
        <a:off x="0" y="1936751"/>
        <a:ext cx="1103834" cy="473072"/>
      </dsp:txXfrm>
    </dsp:sp>
    <dsp:sp modelId="{D9596B39-1BD2-465E-9F82-363781653723}">
      <dsp:nvSpPr>
        <dsp:cNvPr id="0" name=""/>
        <dsp:cNvSpPr/>
      </dsp:nvSpPr>
      <dsp:spPr>
        <a:xfrm rot="5400000">
          <a:off x="3897047" y="-1408378"/>
          <a:ext cx="1024989" cy="66114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563489"/>
              <a:satOff val="-37829"/>
              <a:lumOff val="340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solidFill>
                <a:schemeClr val="accent1"/>
              </a:solidFill>
            </a:rPr>
            <a:t>3</a:t>
          </a:r>
          <a:r>
            <a:rPr lang="en-US" sz="2800" kern="1200" baseline="30000" dirty="0" smtClean="0">
              <a:solidFill>
                <a:schemeClr val="accent1"/>
              </a:solidFill>
            </a:rPr>
            <a:t>rd</a:t>
          </a:r>
          <a:r>
            <a:rPr lang="en-US" sz="2800" kern="1200" dirty="0" smtClean="0">
              <a:solidFill>
                <a:schemeClr val="accent1"/>
              </a:solidFill>
            </a:rPr>
            <a:t> degree misdemeanor</a:t>
          </a:r>
          <a:endParaRPr lang="en-US" sz="2800" kern="1200" dirty="0">
            <a:solidFill>
              <a:schemeClr val="accent1"/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solidFill>
                <a:schemeClr val="accent1"/>
              </a:solidFill>
            </a:rPr>
            <a:t>$750 fine and/or six months in jail</a:t>
          </a:r>
          <a:endParaRPr lang="en-US" sz="2800" kern="1200" dirty="0">
            <a:solidFill>
              <a:schemeClr val="accent1"/>
            </a:solidFill>
          </a:endParaRPr>
        </a:p>
      </dsp:txBody>
      <dsp:txXfrm rot="-5400000">
        <a:off x="1103834" y="1434871"/>
        <a:ext cx="6561379" cy="924917"/>
      </dsp:txXfrm>
    </dsp:sp>
    <dsp:sp modelId="{704AA868-A370-4F65-B813-6FD913247DC4}">
      <dsp:nvSpPr>
        <dsp:cNvPr id="0" name=""/>
        <dsp:cNvSpPr/>
      </dsp:nvSpPr>
      <dsp:spPr>
        <a:xfrm rot="5400000">
          <a:off x="-236536" y="3003936"/>
          <a:ext cx="1576906" cy="1103834"/>
        </a:xfrm>
        <a:prstGeom prst="chevron">
          <a:avLst/>
        </a:prstGeom>
        <a:solidFill>
          <a:schemeClr val="accent1">
            <a:shade val="50000"/>
            <a:hueOff val="563489"/>
            <a:satOff val="-37829"/>
            <a:lumOff val="34037"/>
            <a:alphaOff val="0"/>
          </a:schemeClr>
        </a:solidFill>
        <a:ln w="25400" cap="flat" cmpd="sng" algn="ctr">
          <a:solidFill>
            <a:schemeClr val="accent1">
              <a:shade val="50000"/>
              <a:hueOff val="563489"/>
              <a:satOff val="-37829"/>
              <a:lumOff val="340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Civil Penalties</a:t>
          </a:r>
          <a:endParaRPr lang="en-US" sz="1700" kern="1200" dirty="0"/>
        </a:p>
      </dsp:txBody>
      <dsp:txXfrm rot="-5400000">
        <a:off x="0" y="3319317"/>
        <a:ext cx="1103834" cy="473072"/>
      </dsp:txXfrm>
    </dsp:sp>
    <dsp:sp modelId="{A972B0E1-3179-415F-92E2-A6FFE0FB2615}">
      <dsp:nvSpPr>
        <dsp:cNvPr id="0" name=""/>
        <dsp:cNvSpPr/>
      </dsp:nvSpPr>
      <dsp:spPr>
        <a:xfrm rot="5400000">
          <a:off x="3897047" y="-25812"/>
          <a:ext cx="1024989" cy="66114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563489"/>
              <a:satOff val="-37829"/>
              <a:lumOff val="340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solidFill>
                <a:schemeClr val="accent1"/>
              </a:solidFill>
            </a:rPr>
            <a:t>Civil damages</a:t>
          </a:r>
          <a:endParaRPr lang="en-US" sz="2800" kern="1200" dirty="0">
            <a:solidFill>
              <a:schemeClr val="accent1"/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solidFill>
                <a:schemeClr val="accent1"/>
              </a:solidFill>
            </a:rPr>
            <a:t>Employment/licensure repercussions</a:t>
          </a:r>
          <a:endParaRPr lang="en-US" sz="2800" kern="1200" dirty="0">
            <a:solidFill>
              <a:schemeClr val="accent1"/>
            </a:solidFill>
          </a:endParaRPr>
        </a:p>
      </dsp:txBody>
      <dsp:txXfrm rot="-5400000">
        <a:off x="1103834" y="2817437"/>
        <a:ext cx="6561379" cy="9249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3D31C09-7812-4AB2-B4B6-AEA48183C42B}" type="datetimeFigureOut">
              <a:rPr lang="en-US"/>
              <a:pPr>
                <a:defRPr/>
              </a:pPr>
              <a:t>10/26/2017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www.Colorado.gov/CSSRC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C02E272-79A9-4D98-BB1D-82DB2DEC66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47725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E5F9C8F-703F-4790-B7C4-5E1EC4577733}" type="datetimeFigureOut">
              <a:rPr lang="en-US"/>
              <a:pPr>
                <a:defRPr/>
              </a:pPr>
              <a:t>10/26/2017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9" rIns="93317" bIns="4665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946" y="4422459"/>
            <a:ext cx="5617208" cy="4188778"/>
          </a:xfrm>
          <a:prstGeom prst="rect">
            <a:avLst/>
          </a:prstGeom>
        </p:spPr>
        <p:txBody>
          <a:bodyPr vert="horz" lIns="93317" tIns="46659" rIns="93317" bIns="4665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www.Colorado.gov/CSSRC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A6D863-BF32-4533-9FEE-15DDBD8BE6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99040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9700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1pPr>
            <a:lvl2pPr marL="744064" indent="-286179"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marL="1144715" indent="-228943"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marL="1602600" indent="-228943"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marL="2060486" indent="-228943"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2518372" indent="-228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2976258" indent="-228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3434144" indent="-228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3892029" indent="-228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Calibri" pitchFamily="34" charset="0"/>
              </a:rPr>
              <a:t>www.Colorado.gov/CSSRC</a:t>
            </a:r>
          </a:p>
        </p:txBody>
      </p:sp>
      <p:sp>
        <p:nvSpPr>
          <p:cNvPr id="29701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1pPr>
            <a:lvl2pPr marL="744064" indent="-286179"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marL="1144715" indent="-228943"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marL="1602600" indent="-228943"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marL="2060486" indent="-228943"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2518372" indent="-228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2976258" indent="-228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3434144" indent="-228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3892029" indent="-228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384FCFB-9B30-47FD-A5C8-985E6C765551}" type="slidenum">
              <a:rPr lang="en-US" altLang="en-US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940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www.Colorado.gov/CSSRC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A6D863-BF32-4533-9FEE-15DDBD8BE6A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6566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www.Colorado.gov/CSSRC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A6D863-BF32-4533-9FEE-15DDBD8BE6A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0344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www.Colorado.gov/CSSRC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A6D863-BF32-4533-9FEE-15DDBD8BE6A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693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1pPr>
            <a:lvl2pPr marL="744064" indent="-286179"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marL="1144715" indent="-228943"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marL="1602600" indent="-228943"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marL="2060486" indent="-228943"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2518372" indent="-228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2976258" indent="-228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3434144" indent="-228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3892029" indent="-228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E674F17-C2AD-48F9-ACB4-45B7BEBB3343}" type="slidenum">
              <a:rPr lang="en-US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5430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www.Colorado.gov/CSSRC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A6D863-BF32-4533-9FEE-15DDBD8BE6A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3450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www.Colorado.gov/CSSRC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A6D863-BF32-4533-9FEE-15DDBD8BE6A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6676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www.Colorado.gov/CSSRC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A6D863-BF32-4533-9FEE-15DDBD8BE6A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9951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www.Colorado.gov/CSSRC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A6D863-BF32-4533-9FEE-15DDBD8BE6A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8108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www.Colorado.gov/CSSRC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A6D863-BF32-4533-9FEE-15DDBD8BE6A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5170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www.Colorado.gov/CSSRC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A6D863-BF32-4533-9FEE-15DDBD8BE6A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627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www.Colorado.gov/CSSRC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A6D863-BF32-4533-9FEE-15DDBD8BE6A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677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www.Colorado.gov/CSSRC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A6D863-BF32-4533-9FEE-15DDBD8BE6A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9399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Need to make a call and file a written report to prove you’ve completed your obligations as a mandated reporter. 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www.Colorado.gov/CSSRC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A6D863-BF32-4533-9FEE-15DDBD8BE6A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0927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7892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1pPr>
            <a:lvl2pPr marL="744064" indent="-286179"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marL="1144715" indent="-228943"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marL="1602600" indent="-228943"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marL="2060486" indent="-228943"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2518372" indent="-228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2976258" indent="-228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3434144" indent="-228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3892029" indent="-228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Calibri" pitchFamily="34" charset="0"/>
              </a:rPr>
              <a:t>www.Colorado.gov/CSSRC</a:t>
            </a:r>
          </a:p>
        </p:txBody>
      </p:sp>
      <p:sp>
        <p:nvSpPr>
          <p:cNvPr id="37893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1pPr>
            <a:lvl2pPr marL="744064" indent="-286179"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marL="1144715" indent="-228943"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marL="1602600" indent="-228943"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marL="2060486" indent="-228943"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2518372" indent="-228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2976258" indent="-228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3434144" indent="-228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3892029" indent="-228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2E72177-78FB-4DD5-8E8D-E118A1701756}" type="slidenum">
              <a:rPr lang="en-US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alt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6606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www.Colorado.gov/CSSRC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A6D863-BF32-4533-9FEE-15DDBD8BE6A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081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1pPr>
            <a:lvl2pPr marL="744064" indent="-286179"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marL="1144715" indent="-228943"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marL="1602600" indent="-228943"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marL="2060486" indent="-228943"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2518372" indent="-228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2976258" indent="-228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3434144" indent="-228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3892029" indent="-228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79B38A1-DECC-4335-BDBB-93E9A8FDB3F6}" type="slidenum">
              <a:rPr lang="en-US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alt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3818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9940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1pPr>
            <a:lvl2pPr marL="744064" indent="-286179"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marL="1144715" indent="-228943"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marL="1602600" indent="-228943"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marL="2060486" indent="-228943"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2518372" indent="-228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2976258" indent="-228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3434144" indent="-228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3892029" indent="-228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Calibri" pitchFamily="34" charset="0"/>
              </a:rPr>
              <a:t>www.Colorado.gov/CSSRC</a:t>
            </a:r>
          </a:p>
        </p:txBody>
      </p:sp>
      <p:sp>
        <p:nvSpPr>
          <p:cNvPr id="39941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1pPr>
            <a:lvl2pPr marL="744064" indent="-286179"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marL="1144715" indent="-228943"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marL="1602600" indent="-228943"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marL="2060486" indent="-228943"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2518372" indent="-228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2976258" indent="-228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3434144" indent="-228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3892029" indent="-228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D9052DC-89E1-4136-8611-F86A7A8A62C6}" type="slidenum">
              <a:rPr lang="en-US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alt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4716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www.Colorado.gov/CSSRC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A6D863-BF32-4533-9FEE-15DDBD8BE6AF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8881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www.Colorado.gov/CSSRC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A6D863-BF32-4533-9FEE-15DDBD8BE6AF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5829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www.Colorado.gov/CSSRC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A6D863-BF32-4533-9FEE-15DDBD8BE6AF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3934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1pPr>
            <a:lvl2pPr marL="744064" indent="-286179"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marL="1144715" indent="-228943"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marL="1602600" indent="-228943"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marL="2060486" indent="-228943"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2518372" indent="-228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2976258" indent="-228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3434144" indent="-228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3892029" indent="-228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12D2ADA-350C-4ED5-8C8B-8866A278AF7A}" type="slidenum">
              <a:rPr lang="en-US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altLang="en-US" dirty="0">
              <a:latin typeface="Calibri" pitchFamily="34" charset="0"/>
            </a:endParaRPr>
          </a:p>
        </p:txBody>
      </p:sp>
      <p:sp>
        <p:nvSpPr>
          <p:cNvPr id="40965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1pPr>
            <a:lvl2pPr marL="744064" indent="-286179"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marL="1144715" indent="-228943"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marL="1602600" indent="-228943"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marL="2060486" indent="-228943"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2518372" indent="-228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2976258" indent="-228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3434144" indent="-228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3892029" indent="-228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Calibri" pitchFamily="34" charset="0"/>
              </a:rPr>
              <a:t>www.Colorado.gov/CSSRC</a:t>
            </a:r>
          </a:p>
        </p:txBody>
      </p:sp>
    </p:spTree>
    <p:extLst>
      <p:ext uri="{BB962C8B-B14F-4D97-AF65-F5344CB8AC3E}">
        <p14:creationId xmlns:p14="http://schemas.microsoft.com/office/powerpoint/2010/main" val="2185421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1pPr>
            <a:lvl2pPr marL="744064" indent="-286179"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marL="1144715" indent="-228943"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marL="1602600" indent="-228943"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marL="2060486" indent="-228943"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2518372" indent="-228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2976258" indent="-228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3434144" indent="-228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3892029" indent="-228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E08C88-19E6-41D0-A747-6DA613908DC0}" type="slidenum">
              <a:rPr lang="en-US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 dirty="0">
              <a:latin typeface="Calibri" pitchFamily="34" charset="0"/>
            </a:endParaRPr>
          </a:p>
        </p:txBody>
      </p:sp>
      <p:sp>
        <p:nvSpPr>
          <p:cNvPr id="30725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1pPr>
            <a:lvl2pPr marL="744064" indent="-286179"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marL="1144715" indent="-228943"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marL="1602600" indent="-228943"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marL="2060486" indent="-228943"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2518372" indent="-228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2976258" indent="-228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3434144" indent="-228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3892029" indent="-228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Calibri" pitchFamily="34" charset="0"/>
              </a:rPr>
              <a:t>www.Colorado.gov/CSSRC</a:t>
            </a:r>
          </a:p>
        </p:txBody>
      </p:sp>
    </p:spTree>
    <p:extLst>
      <p:ext uri="{BB962C8B-B14F-4D97-AF65-F5344CB8AC3E}">
        <p14:creationId xmlns:p14="http://schemas.microsoft.com/office/powerpoint/2010/main" val="3800587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www.Colorado.gov/CSSRC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A6D863-BF32-4533-9FEE-15DDBD8BE6A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210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www.Colorado.gov/CSSRC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A6D863-BF32-4533-9FEE-15DDBD8BE6A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357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 </a:t>
            </a:r>
            <a:r>
              <a:rPr lang="en-US" dirty="0" err="1" smtClean="0"/>
              <a:t>CDHS-DCW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www.Colorado.gov/CSSRC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A6D863-BF32-4533-9FEE-15DDBD8BE6A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357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1pPr>
            <a:lvl2pPr marL="743908" indent="-286118"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marL="1144474" indent="-228895"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marL="1602262" indent="-228895"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marL="2060052" indent="-228895"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2517841" indent="-2288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2975631" indent="-2288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3433419" indent="-2288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3891208" indent="-2288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843B599-DA7F-4BBF-A212-E780F9B30F11}" type="slidenum">
              <a:rPr lang="en-US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6193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www.Colorado.gov/CSSRC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A6D863-BF32-4533-9FEE-15DDBD8BE6A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200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www.Colorado.gov/CSSRC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A6D863-BF32-4533-9FEE-15DDBD8BE6A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514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14375" y="1783706"/>
            <a:ext cx="7715250" cy="1470049"/>
          </a:xfrm>
          <a:prstGeom prst="rect">
            <a:avLst/>
          </a:prstGeom>
        </p:spPr>
        <p:txBody>
          <a:bodyPr lIns="64291" tIns="32146" rIns="64291" bIns="32146" anchor="b"/>
          <a:lstStyle>
            <a:lvl1pPr algn="ctr">
              <a:defRPr>
                <a:solidFill>
                  <a:srgbClr val="53585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714375" y="3391049"/>
            <a:ext cx="7715250" cy="1752451"/>
          </a:xfrm>
          <a:prstGeom prst="rect">
            <a:avLst/>
          </a:prstGeom>
        </p:spPr>
        <p:txBody>
          <a:bodyPr vert="horz" lIns="64291" tIns="32146" rIns="64291" bIns="32146" anchor="t"/>
          <a:lstStyle>
            <a:lvl1pPr marL="0" indent="0" algn="ctr">
              <a:buNone/>
              <a:defRPr>
                <a:solidFill>
                  <a:srgbClr val="53585F"/>
                </a:solidFill>
              </a:defRPr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14375" y="1232297"/>
            <a:ext cx="7715250" cy="442108"/>
          </a:xfrm>
          <a:prstGeom prst="rect">
            <a:avLst/>
          </a:prstGeom>
        </p:spPr>
        <p:txBody>
          <a:bodyPr vert="horz" lIns="64291" tIns="32146" rIns="64291" bIns="32146"/>
          <a:lstStyle>
            <a:lvl1pPr algn="ctr">
              <a:defRPr sz="2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7570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46484" y="1017984"/>
            <a:ext cx="7715250" cy="1607344"/>
          </a:xfrm>
          <a:prstGeom prst="rect">
            <a:avLst/>
          </a:prstGeom>
        </p:spPr>
        <p:txBody>
          <a:bodyPr lIns="64291" tIns="32146" rIns="64291" bIns="32146" anchor="b"/>
          <a:lstStyle>
            <a:lvl1pPr algn="l">
              <a:defRPr sz="4200" b="0">
                <a:solidFill>
                  <a:srgbClr val="53585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646" y="2732484"/>
            <a:ext cx="7715250" cy="3214688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baseline="0">
                <a:solidFill>
                  <a:srgbClr val="53585F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1538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6484" y="375047"/>
            <a:ext cx="7715250" cy="878681"/>
          </a:xfrm>
          <a:prstGeom prst="rect">
            <a:avLst/>
          </a:prstGeom>
        </p:spPr>
        <p:txBody>
          <a:bodyPr lIns="64291" tIns="32146" rIns="64291" bIns="32146" anchor="t"/>
          <a:lstStyle>
            <a:lvl1pPr algn="l">
              <a:defRPr sz="4200" b="0">
                <a:solidFill>
                  <a:srgbClr val="53585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646" y="1339453"/>
            <a:ext cx="7715250" cy="4607719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baseline="0">
                <a:solidFill>
                  <a:srgbClr val="53585F"/>
                </a:solidFill>
              </a:defRPr>
            </a:lvl1pPr>
            <a:lvl2pPr>
              <a:defRPr>
                <a:solidFill>
                  <a:srgbClr val="53585F"/>
                </a:solidFill>
              </a:defRPr>
            </a:lvl2pPr>
            <a:lvl3pPr>
              <a:defRPr>
                <a:solidFill>
                  <a:srgbClr val="53585F"/>
                </a:solidFill>
              </a:defRPr>
            </a:lvl3pPr>
            <a:lvl4pPr>
              <a:defRPr>
                <a:solidFill>
                  <a:srgbClr val="53585F"/>
                </a:solidFill>
              </a:defRPr>
            </a:lvl4pPr>
            <a:lvl5pPr>
              <a:defRPr>
                <a:solidFill>
                  <a:srgbClr val="53585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04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848600" cy="1927225"/>
          </a:xfrm>
          <a:prstGeom prst="rect">
            <a:avLst/>
          </a:prstGeom>
        </p:spPr>
        <p:txBody>
          <a:bodyPr lIns="91435" tIns="45718" rIns="91435" bIns="45718"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  <a:prstGeom prst="rect">
            <a:avLst/>
          </a:prstGeom>
        </p:spPr>
        <p:txBody>
          <a:bodyPr lIns="91435" tIns="45718" rIns="91435" bIns="45718"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lIns="91435" tIns="45718" rIns="91435" bIns="45718"/>
          <a:lstStyle>
            <a:lvl1pPr defTabSz="410751" hangingPunct="0">
              <a:defRPr dirty="0">
                <a:solidFill>
                  <a:srgbClr val="5C6670"/>
                </a:solidFill>
                <a:latin typeface="+mn-lt"/>
                <a:ea typeface="+mn-ea"/>
                <a:cs typeface="+mn-cs"/>
                <a:sym typeface="Trebuchet MS" pitchFamily="-100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lIns="91435" tIns="45718" rIns="91435" bIns="45718"/>
          <a:lstStyle>
            <a:lvl1pPr defTabSz="410751" hangingPunct="0">
              <a:defRPr dirty="0">
                <a:solidFill>
                  <a:srgbClr val="5C6670"/>
                </a:solidFill>
                <a:latin typeface="+mn-lt"/>
                <a:ea typeface="+mn-ea"/>
                <a:cs typeface="+mn-cs"/>
                <a:sym typeface="Trebuchet MS" pitchFamily="-100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lIns="91435" tIns="45718" rIns="91435" bIns="45718"/>
          <a:lstStyle>
            <a:lvl1pPr defTabSz="410751" hangingPunct="0">
              <a:defRPr smtClean="0">
                <a:solidFill>
                  <a:srgbClr val="5C6670"/>
                </a:solidFill>
                <a:latin typeface="+mn-lt"/>
                <a:ea typeface="+mn-ea"/>
                <a:cs typeface="+mn-cs"/>
                <a:sym typeface="Trebuchet MS" pitchFamily="-100" charset="0"/>
              </a:defRPr>
            </a:lvl1pPr>
          </a:lstStyle>
          <a:p>
            <a:pPr>
              <a:defRPr/>
            </a:pPr>
            <a:fld id="{B756DB16-2C79-4F43-AB02-180A9E011E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833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33401"/>
            <a:ext cx="8229600" cy="990600"/>
          </a:xfrm>
          <a:prstGeom prst="rect">
            <a:avLst/>
          </a:prstGeom>
        </p:spPr>
        <p:txBody>
          <a:bodyPr lIns="91435" tIns="45718" rIns="91435" bIns="4571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lIns="91435" tIns="45718" rIns="91435" bIns="45718"/>
          <a:lstStyle>
            <a:lvl1pPr defTabSz="410751" hangingPunct="0">
              <a:defRPr dirty="0">
                <a:solidFill>
                  <a:srgbClr val="5C6670"/>
                </a:solidFill>
                <a:latin typeface="+mn-lt"/>
                <a:ea typeface="+mn-ea"/>
                <a:cs typeface="+mn-cs"/>
                <a:sym typeface="Trebuchet MS" pitchFamily="-100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lIns="91435" tIns="45718" rIns="91435" bIns="45718"/>
          <a:lstStyle>
            <a:lvl1pPr defTabSz="410751" hangingPunct="0">
              <a:defRPr dirty="0">
                <a:solidFill>
                  <a:srgbClr val="5C6670"/>
                </a:solidFill>
                <a:latin typeface="+mn-lt"/>
                <a:ea typeface="+mn-ea"/>
                <a:cs typeface="+mn-cs"/>
                <a:sym typeface="Trebuchet MS" pitchFamily="-100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lIns="91435" tIns="45718" rIns="91435" bIns="45718"/>
          <a:lstStyle>
            <a:lvl1pPr defTabSz="410751" hangingPunct="0">
              <a:defRPr smtClean="0">
                <a:solidFill>
                  <a:srgbClr val="5C6670"/>
                </a:solidFill>
                <a:latin typeface="+mn-lt"/>
                <a:ea typeface="+mn-ea"/>
                <a:cs typeface="+mn-cs"/>
                <a:sym typeface="Trebuchet MS" pitchFamily="-100" charset="0"/>
              </a:defRPr>
            </a:lvl1pPr>
          </a:lstStyle>
          <a:p>
            <a:pPr>
              <a:defRPr/>
            </a:pPr>
            <a:fld id="{C581FBAB-E636-4161-B57C-F0F9A4F0CE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278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  <a:prstGeom prst="rect">
            <a:avLst/>
          </a:prstGeom>
        </p:spPr>
        <p:txBody>
          <a:bodyPr anchor="b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prstGeom prst="rect">
            <a:avLst/>
          </a:prstGeo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prstGeom prst="rect">
            <a:avLst/>
          </a:prstGeo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E3FC592-ADD9-48D9-8DCB-84F12C9D7F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592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  <a:prstGeom prst="rect">
            <a:avLst/>
          </a:prstGeo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  <a:prstGeom prst="rect">
            <a:avLst/>
          </a:prstGeo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0347FCA-2E54-43F1-8BEB-73633CBDE3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30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356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AutoShape 3"/>
          <p:cNvSpPr>
            <a:spLocks/>
          </p:cNvSpPr>
          <p:nvPr/>
        </p:nvSpPr>
        <p:spPr bwMode="auto">
          <a:xfrm>
            <a:off x="0" y="6269038"/>
            <a:ext cx="9161463" cy="609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pPr defTabSz="410751" hangingPunct="0">
              <a:defRPr/>
            </a:pPr>
            <a:endParaRPr lang="en-US" sz="1500" dirty="0">
              <a:solidFill>
                <a:srgbClr val="53C1DD"/>
              </a:solidFill>
              <a:latin typeface="+mn-lt"/>
              <a:ea typeface="+mn-ea"/>
              <a:cs typeface="+mn-cs"/>
              <a:sym typeface="Trebuchet MS" pitchFamily="-100" charset="0"/>
            </a:endParaRPr>
          </a:p>
        </p:txBody>
      </p:sp>
      <p:pic>
        <p:nvPicPr>
          <p:cNvPr id="1027" name="Picture 5" descr="CO_logo_horizontal_white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6318250"/>
            <a:ext cx="20351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</p:sldLayoutIdLst>
  <p:hf sldNum="0" hdr="0" ftr="0" dt="0"/>
  <p:txStyles>
    <p:titleStyle>
      <a:lvl1pPr algn="l" defTabSz="409575" rtl="0" eaLnBrk="1" fontAlgn="base" hangingPunct="1">
        <a:spcBef>
          <a:spcPct val="0"/>
        </a:spcBef>
        <a:spcAft>
          <a:spcPct val="0"/>
        </a:spcAft>
        <a:defRPr sz="4600" b="1" i="1">
          <a:solidFill>
            <a:schemeClr val="bg2"/>
          </a:solidFill>
          <a:latin typeface="+mj-lt"/>
          <a:ea typeface="+mj-ea"/>
          <a:cs typeface="+mj-cs"/>
          <a:sym typeface="Trebuchet MS" pitchFamily="34" charset="0"/>
        </a:defRPr>
      </a:lvl1pPr>
      <a:lvl2pPr algn="l" defTabSz="409575" rtl="0" eaLnBrk="1" fontAlgn="base" hangingPunct="1">
        <a:spcBef>
          <a:spcPct val="0"/>
        </a:spcBef>
        <a:spcAft>
          <a:spcPct val="0"/>
        </a:spcAft>
        <a:defRPr sz="4600" b="1" i="1">
          <a:solidFill>
            <a:schemeClr val="bg2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34" charset="0"/>
        </a:defRPr>
      </a:lvl2pPr>
      <a:lvl3pPr algn="l" defTabSz="409575" rtl="0" eaLnBrk="1" fontAlgn="base" hangingPunct="1">
        <a:spcBef>
          <a:spcPct val="0"/>
        </a:spcBef>
        <a:spcAft>
          <a:spcPct val="0"/>
        </a:spcAft>
        <a:defRPr sz="4600" b="1" i="1">
          <a:solidFill>
            <a:schemeClr val="bg2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34" charset="0"/>
        </a:defRPr>
      </a:lvl3pPr>
      <a:lvl4pPr algn="l" defTabSz="409575" rtl="0" eaLnBrk="1" fontAlgn="base" hangingPunct="1">
        <a:spcBef>
          <a:spcPct val="0"/>
        </a:spcBef>
        <a:spcAft>
          <a:spcPct val="0"/>
        </a:spcAft>
        <a:defRPr sz="4600" b="1" i="1">
          <a:solidFill>
            <a:schemeClr val="bg2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34" charset="0"/>
        </a:defRPr>
      </a:lvl4pPr>
      <a:lvl5pPr algn="l" defTabSz="409575" rtl="0" eaLnBrk="1" fontAlgn="base" hangingPunct="1">
        <a:spcBef>
          <a:spcPct val="0"/>
        </a:spcBef>
        <a:spcAft>
          <a:spcPct val="0"/>
        </a:spcAft>
        <a:defRPr sz="4600" b="1" i="1">
          <a:solidFill>
            <a:schemeClr val="bg2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34" charset="0"/>
        </a:defRPr>
      </a:lvl5pPr>
      <a:lvl6pPr marL="321457" algn="ctr" defTabSz="410751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6pPr>
      <a:lvl7pPr marL="642915" algn="ctr" defTabSz="410751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7pPr>
      <a:lvl8pPr marL="964372" algn="ctr" defTabSz="410751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8pPr>
      <a:lvl9pPr marL="1285829" algn="ctr" defTabSz="410751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9pPr>
    </p:titleStyle>
    <p:bodyStyle>
      <a:lvl1pPr marL="239713" indent="-239713" algn="l" defTabSz="409575" rtl="0" eaLnBrk="1" fontAlgn="base" hangingPunct="1">
        <a:spcBef>
          <a:spcPts val="2950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34" charset="0"/>
        </a:defRPr>
      </a:lvl1pPr>
      <a:lvl2pPr marL="160338" indent="160338" algn="l" defTabSz="409575" rtl="0" eaLnBrk="1" fontAlgn="base" hangingPunct="1">
        <a:spcBef>
          <a:spcPts val="2950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34" charset="0"/>
        </a:defRPr>
      </a:lvl2pPr>
      <a:lvl3pPr marL="320675" indent="320675" algn="l" defTabSz="409575" rtl="0" eaLnBrk="1" fontAlgn="base" hangingPunct="1">
        <a:spcBef>
          <a:spcPts val="2950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34" charset="0"/>
        </a:defRPr>
      </a:lvl3pPr>
      <a:lvl4pPr marL="481013" indent="481013" algn="l" defTabSz="409575" rtl="0" eaLnBrk="1" fontAlgn="base" hangingPunct="1">
        <a:spcBef>
          <a:spcPts val="2950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34" charset="0"/>
        </a:defRPr>
      </a:lvl4pPr>
      <a:lvl5pPr marL="641350" indent="641350" algn="l" defTabSz="409575" rtl="0" eaLnBrk="1" fontAlgn="base" hangingPunct="1">
        <a:spcBef>
          <a:spcPts val="2950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34" charset="0"/>
        </a:defRPr>
      </a:lvl5pPr>
      <a:lvl6pPr marL="964372" algn="l" defTabSz="410751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6pPr>
      <a:lvl7pPr marL="1285829" algn="l" defTabSz="410751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7pPr>
      <a:lvl8pPr marL="1607287" algn="l" defTabSz="410751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8pPr>
      <a:lvl9pPr marL="1928744" algn="l" defTabSz="410751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tectcoloradochildren.org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gif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8229600" cy="2057400"/>
          </a:xfrm>
        </p:spPr>
        <p:txBody>
          <a:bodyPr/>
          <a:lstStyle/>
          <a:p>
            <a:pPr algn="ctr" defTabSz="410751">
              <a:defRPr/>
            </a:pPr>
            <a:r>
              <a:rPr lang="en-US" sz="3200" i="0" dirty="0" smtClean="0">
                <a:solidFill>
                  <a:schemeClr val="accent2"/>
                </a:solidFill>
              </a:rPr>
              <a:t/>
            </a:r>
            <a:br>
              <a:rPr lang="en-US" sz="3200" i="0" dirty="0" smtClean="0">
                <a:solidFill>
                  <a:schemeClr val="accent2"/>
                </a:solidFill>
              </a:rPr>
            </a:br>
            <a:r>
              <a:rPr lang="en-US" sz="3200" i="0" dirty="0">
                <a:solidFill>
                  <a:schemeClr val="accent2"/>
                </a:solidFill>
              </a:rPr>
              <a:t/>
            </a:r>
            <a:br>
              <a:rPr lang="en-US" sz="3200" i="0" dirty="0">
                <a:solidFill>
                  <a:schemeClr val="accent2"/>
                </a:solidFill>
              </a:rPr>
            </a:br>
            <a:r>
              <a:rPr lang="en-US" sz="3200" i="0" dirty="0" smtClean="0">
                <a:solidFill>
                  <a:schemeClr val="accent2"/>
                </a:solidFill>
              </a:rPr>
              <a:t/>
            </a:r>
            <a:br>
              <a:rPr lang="en-US" sz="3200" i="0" dirty="0" smtClean="0">
                <a:solidFill>
                  <a:schemeClr val="accent2"/>
                </a:solidFill>
              </a:rPr>
            </a:br>
            <a:r>
              <a:rPr lang="en-US" sz="4000" i="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Trebuchet MS" pitchFamily="-100" charset="0"/>
              </a:rPr>
              <a:t>How to identify &amp; Properly report Child abuse</a:t>
            </a:r>
            <a:endParaRPr lang="en-US" sz="4000" i="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Trebuchet MS" pitchFamily="-100" charset="0"/>
            </a:endParaRPr>
          </a:p>
        </p:txBody>
      </p:sp>
      <p:sp>
        <p:nvSpPr>
          <p:cNvPr id="6147" name="TextBox 5"/>
          <p:cNvSpPr txBox="1">
            <a:spLocks noChangeArrowheads="1"/>
          </p:cNvSpPr>
          <p:nvPr/>
        </p:nvSpPr>
        <p:spPr bwMode="auto">
          <a:xfrm>
            <a:off x="533400" y="4800599"/>
            <a:ext cx="7772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en-US" altLang="en-US" dirty="0" smtClean="0">
                <a:solidFill>
                  <a:schemeClr val="accent2"/>
                </a:solidFill>
              </a:rPr>
              <a:t>Fall 2017 </a:t>
            </a:r>
          </a:p>
          <a:p>
            <a:r>
              <a:rPr lang="en-US" altLang="en-US" dirty="0" smtClean="0">
                <a:solidFill>
                  <a:srgbClr val="6D6D6D"/>
                </a:solidFill>
              </a:rPr>
              <a:t>Margaret </a:t>
            </a:r>
            <a:r>
              <a:rPr lang="en-US" altLang="en-US" dirty="0">
                <a:solidFill>
                  <a:srgbClr val="6D6D6D"/>
                </a:solidFill>
              </a:rPr>
              <a:t>M. Ochoa, J.D., </a:t>
            </a:r>
            <a:r>
              <a:rPr lang="en-US" altLang="en-US" dirty="0" smtClean="0">
                <a:solidFill>
                  <a:srgbClr val="6D6D6D"/>
                </a:solidFill>
              </a:rPr>
              <a:t>Child Sexual Abuse Prevention Specialist</a:t>
            </a:r>
            <a:endParaRPr lang="en-US" altLang="en-US" dirty="0">
              <a:solidFill>
                <a:schemeClr val="accent2"/>
              </a:solidFill>
            </a:endParaRPr>
          </a:p>
          <a:p>
            <a:r>
              <a:rPr lang="en-US" altLang="en-US" dirty="0">
                <a:solidFill>
                  <a:srgbClr val="6D6D6D"/>
                </a:solidFill>
              </a:rPr>
              <a:t>Colorado School Safety Resource Center</a:t>
            </a:r>
          </a:p>
          <a:p>
            <a:r>
              <a:rPr lang="en-US" altLang="en-US" dirty="0">
                <a:solidFill>
                  <a:srgbClr val="6D6D6D"/>
                </a:solidFill>
              </a:rPr>
              <a:t>Colorado Department of Public </a:t>
            </a:r>
            <a:r>
              <a:rPr lang="en-US" altLang="en-US" dirty="0" smtClean="0">
                <a:solidFill>
                  <a:srgbClr val="6D6D6D"/>
                </a:solidFill>
              </a:rPr>
              <a:t>Safety</a:t>
            </a:r>
            <a:endParaRPr lang="en-US" altLang="en-US" dirty="0">
              <a:solidFill>
                <a:srgbClr val="6D6D6D"/>
              </a:solidFill>
            </a:endParaRP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685800"/>
            <a:ext cx="2755900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484" y="76201"/>
            <a:ext cx="7715250" cy="1177528"/>
          </a:xfrm>
        </p:spPr>
        <p:txBody>
          <a:bodyPr/>
          <a:lstStyle/>
          <a:p>
            <a:pPr algn="ctr"/>
            <a:r>
              <a:rPr lang="en-US" b="1" i="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Neglect</a:t>
            </a:r>
            <a:br>
              <a:rPr lang="en-US" b="1" i="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i="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70% of Colorado Cases</a:t>
            </a:r>
            <a:endParaRPr lang="en-US" sz="2800" i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6" y="1447800"/>
            <a:ext cx="7715250" cy="426721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	</a:t>
            </a:r>
            <a:r>
              <a:rPr lang="en-US" sz="2400" b="1" dirty="0" smtClean="0">
                <a:latin typeface="Candara" panose="020E0502030303020204" pitchFamily="34" charset="0"/>
              </a:rPr>
              <a:t>Inadequate Supervision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Candara" panose="020E0502030303020204" pitchFamily="34" charset="0"/>
              </a:rPr>
              <a:t>Physical—what care would a reasonable parent give?</a:t>
            </a:r>
          </a:p>
          <a:p>
            <a:pPr marL="1067559" lvl="5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chemeClr val="accent1"/>
                </a:solidFill>
                <a:latin typeface="Candara" panose="020E0502030303020204" pitchFamily="34" charset="0"/>
              </a:rPr>
              <a:t>Food (malnutrition)</a:t>
            </a:r>
          </a:p>
          <a:p>
            <a:pPr marL="1067559" lvl="5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chemeClr val="accent1"/>
                </a:solidFill>
                <a:latin typeface="Candara" panose="020E0502030303020204" pitchFamily="34" charset="0"/>
              </a:rPr>
              <a:t>Clothing</a:t>
            </a:r>
          </a:p>
          <a:p>
            <a:pPr marL="1067559" lvl="5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chemeClr val="accent1"/>
                </a:solidFill>
                <a:latin typeface="Candara" panose="020E0502030303020204" pitchFamily="34" charset="0"/>
              </a:rPr>
              <a:t>Shelter</a:t>
            </a:r>
          </a:p>
          <a:p>
            <a:pPr marL="1067559" lvl="5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chemeClr val="accent1"/>
                </a:solidFill>
                <a:latin typeface="Candara" panose="020E0502030303020204" pitchFamily="34" charset="0"/>
              </a:rPr>
              <a:t>Medical Attention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Candara" panose="020E0502030303020204" pitchFamily="34" charset="0"/>
              </a:rPr>
              <a:t>Educational</a:t>
            </a:r>
            <a:endParaRPr lang="en-US" sz="2400" b="1" dirty="0">
              <a:latin typeface="Candara" panose="020E0502030303020204" pitchFamily="34" charset="0"/>
            </a:endParaRPr>
          </a:p>
        </p:txBody>
      </p:sp>
      <p:pic>
        <p:nvPicPr>
          <p:cNvPr id="4" name="Picture 2" descr="C:\Users\Ochoa\AppData\Local\Microsoft\Windows\Temporary Internet Files\Content.IE5\2CQ1TNKV\crying_female_silhouette_by_allblissfulmemories-d4jtkio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429000"/>
            <a:ext cx="1524009" cy="228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15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Emotional Abuse</a:t>
            </a:r>
            <a:endParaRPr lang="en-US" b="1" i="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sz="3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Standard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Impairment </a:t>
            </a:r>
            <a:r>
              <a:rPr lang="en-US" dirty="0"/>
              <a:t>of intellectual or psychological functioning, including emotional development or self-worth</a:t>
            </a:r>
          </a:p>
          <a:p>
            <a:pPr>
              <a:spcBef>
                <a:spcPts val="1200"/>
              </a:spcBef>
            </a:pPr>
            <a:endParaRPr lang="en-US" sz="32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3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Most Difficult to Prove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Cultural/familial norms are different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Some forms are undeniable</a:t>
            </a:r>
          </a:p>
          <a:p>
            <a:endParaRPr lang="en-US" dirty="0">
              <a:latin typeface="Candara" panose="020E0502030303020204" pitchFamily="34" charset="0"/>
            </a:endParaRPr>
          </a:p>
        </p:txBody>
      </p:sp>
      <p:pic>
        <p:nvPicPr>
          <p:cNvPr id="5127" name="Picture 7" descr="C:\Users\mochoa\AppData\Local\Microsoft\Windows\Temporary Internet Files\Content.IE5\YTTXNAZJ\vinculos afectivos 4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743200"/>
            <a:ext cx="2722591" cy="191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91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457200"/>
            <a:ext cx="3962400" cy="762000"/>
          </a:xfrm>
        </p:spPr>
        <p:txBody>
          <a:bodyPr/>
          <a:lstStyle/>
          <a:p>
            <a:pPr algn="ctr"/>
            <a:r>
              <a:rPr lang="en-US" sz="4000" b="1" i="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Sexual Abuse</a:t>
            </a:r>
            <a:endParaRPr lang="en-US" sz="4000" i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6" y="1143000"/>
            <a:ext cx="7715250" cy="5029200"/>
          </a:xfrm>
        </p:spPr>
        <p:txBody>
          <a:bodyPr/>
          <a:lstStyle/>
          <a:p>
            <a:pPr marL="355600" lvl="3" indent="0"/>
            <a:endParaRPr lang="en-US" sz="2400" b="1" dirty="0" smtClean="0">
              <a:solidFill>
                <a:srgbClr val="002060"/>
              </a:solidFill>
              <a:latin typeface="Candara" panose="020E0502030303020204" pitchFamily="34" charset="0"/>
            </a:endParaRPr>
          </a:p>
          <a:p>
            <a:pPr marL="698500" lvl="3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Any sexual contact with a child for the gratification of another </a:t>
            </a:r>
          </a:p>
          <a:p>
            <a:pPr marL="1503316" lvl="6" indent="-342900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chemeClr val="accent1"/>
                </a:solidFill>
                <a:latin typeface="Candara" panose="020E0502030303020204" pitchFamily="34" charset="0"/>
              </a:rPr>
              <a:t>There will be physical evidence in only 10% of cases</a:t>
            </a:r>
            <a:endParaRPr lang="en-US" sz="2400" b="1" dirty="0">
              <a:solidFill>
                <a:srgbClr val="002060"/>
              </a:solidFill>
              <a:latin typeface="Candara" panose="020E0502030303020204" pitchFamily="34" charset="0"/>
            </a:endParaRPr>
          </a:p>
          <a:p>
            <a:pPr marL="731520" lvl="6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Exposure </a:t>
            </a:r>
          </a:p>
          <a:p>
            <a:pPr marL="731520" lvl="6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In person, online</a:t>
            </a:r>
          </a:p>
          <a:p>
            <a:pPr marL="731520" lvl="6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Exploitation (to include trafficking)</a:t>
            </a:r>
            <a:endParaRPr lang="en-US" sz="2400" b="1" dirty="0">
              <a:solidFill>
                <a:srgbClr val="00206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72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xfrm>
            <a:off x="990600" y="374650"/>
            <a:ext cx="7170738" cy="879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3600" b="1" i="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Overview- Child Sexual Abuse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7715250" cy="4572000"/>
          </a:xfrm>
        </p:spPr>
        <p:txBody>
          <a:bodyPr>
            <a:normAutofit/>
          </a:bodyPr>
          <a:lstStyle/>
          <a:p>
            <a:pPr marL="342900" indent="-342900" defTabSz="41075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en-US" sz="2400" b="1" dirty="0" smtClean="0">
              <a:solidFill>
                <a:schemeClr val="accent5">
                  <a:lumMod val="50000"/>
                </a:schemeClr>
              </a:solidFill>
              <a:sym typeface="Trebuchet MS" pitchFamily="-100" charset="0"/>
            </a:endParaRPr>
          </a:p>
          <a:p>
            <a:pPr marL="342900" indent="-342900" defTabSz="41075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sym typeface="Trebuchet MS" pitchFamily="-100" charset="0"/>
              </a:rPr>
              <a:t>1 in 5 girls </a:t>
            </a:r>
            <a:r>
              <a:rPr lang="en-US" sz="2400" dirty="0" smtClean="0">
                <a:sym typeface="Trebuchet MS" pitchFamily="-100" charset="0"/>
              </a:rPr>
              <a:t>and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sym typeface="Trebuchet MS" pitchFamily="-100" charset="0"/>
              </a:rPr>
              <a:t>1 in 20 boys </a:t>
            </a:r>
            <a:r>
              <a:rPr lang="en-US" sz="2400" dirty="0" smtClean="0">
                <a:sym typeface="Trebuchet MS" pitchFamily="-100" charset="0"/>
              </a:rPr>
              <a:t>is a victim of child sexual abuse</a:t>
            </a:r>
          </a:p>
          <a:p>
            <a:pPr marL="342900" indent="-342900" defTabSz="41075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en-US" sz="2400" dirty="0" smtClean="0">
              <a:sym typeface="Trebuchet MS" pitchFamily="-100" charset="0"/>
            </a:endParaRPr>
          </a:p>
          <a:p>
            <a:pPr marL="342900" indent="-342900" defTabSz="41075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ym typeface="Trebuchet MS" pitchFamily="-100" charset="0"/>
              </a:rPr>
              <a:t>Some children are more vulnerable to CSA </a:t>
            </a:r>
          </a:p>
          <a:p>
            <a:pPr marL="0" indent="0" defTabSz="410751">
              <a:spcBef>
                <a:spcPts val="600"/>
              </a:spcBef>
              <a:defRPr/>
            </a:pPr>
            <a:endParaRPr lang="en-US" sz="2400" dirty="0" smtClean="0">
              <a:sym typeface="Trebuchet MS" pitchFamily="-100" charset="0"/>
            </a:endParaRPr>
          </a:p>
          <a:p>
            <a:pPr marL="342900" indent="-342900" defTabSz="41075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ym typeface="Trebuchet MS" pitchFamily="-100" charset="0"/>
              </a:rPr>
              <a:t>Of the children victimized in 2011, 13% had one victimization known to police while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sym typeface="Trebuchet MS" pitchFamily="-100" charset="0"/>
              </a:rPr>
              <a:t>46% had one prior incident known to schools</a:t>
            </a:r>
          </a:p>
          <a:p>
            <a:pPr marL="342900" indent="-342900" defTabSz="410751">
              <a:spcBef>
                <a:spcPts val="2953"/>
              </a:spcBef>
              <a:buFont typeface="Arial" panose="020B0604020202020204" pitchFamily="34" charset="0"/>
              <a:buChar char="•"/>
              <a:defRPr/>
            </a:pPr>
            <a:endParaRPr lang="en-US" dirty="0">
              <a:sym typeface="Trebuchet MS" pitchFamily="-100" charset="0"/>
            </a:endParaRPr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1447800" y="5765800"/>
            <a:ext cx="576042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en-US" altLang="en-US" sz="1400" dirty="0">
                <a:solidFill>
                  <a:schemeClr val="accent5">
                    <a:lumMod val="50000"/>
                  </a:schemeClr>
                </a:solidFill>
              </a:rPr>
              <a:t>Source: Crimes Against Children Research Center and David Finkelhor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715250" cy="878681"/>
          </a:xfrm>
        </p:spPr>
        <p:txBody>
          <a:bodyPr/>
          <a:lstStyle/>
          <a:p>
            <a:pPr algn="ctr"/>
            <a:r>
              <a:rPr lang="en-US" sz="3600" b="1" i="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Trafficking of Students</a:t>
            </a:r>
            <a:endParaRPr lang="en-US" sz="3600" b="1" i="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7715250" cy="4607719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 smtClean="0"/>
              <a:t>Happens in all 50 states of the USA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 smtClean="0"/>
              <a:t>May be sex trafficking or labor trafficking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 smtClean="0"/>
              <a:t>Pimps are known to prey on victims as young as 9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 smtClean="0"/>
              <a:t>Recruiting may occur:</a:t>
            </a:r>
          </a:p>
          <a:p>
            <a:pPr marL="1067559" lvl="5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b="1" dirty="0"/>
              <a:t>v</a:t>
            </a:r>
            <a:r>
              <a:rPr lang="en-US" b="1" dirty="0" smtClean="0"/>
              <a:t>ia social media, chat-lines</a:t>
            </a:r>
          </a:p>
          <a:p>
            <a:pPr marL="1067559" lvl="5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b="1" dirty="0" smtClean="0"/>
              <a:t>after-school programs</a:t>
            </a:r>
          </a:p>
          <a:p>
            <a:pPr marL="1067559" lvl="5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b="1" dirty="0" smtClean="0"/>
              <a:t>at shopping malls</a:t>
            </a:r>
          </a:p>
          <a:p>
            <a:pPr marL="1067559" lvl="5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b="1" dirty="0" smtClean="0"/>
              <a:t>bus depots</a:t>
            </a:r>
          </a:p>
          <a:p>
            <a:pPr marL="1067559" lvl="5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b="1" dirty="0" smtClean="0"/>
              <a:t>in clubs or </a:t>
            </a:r>
          </a:p>
          <a:p>
            <a:pPr marL="1067559" lvl="5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b="1" dirty="0" smtClean="0"/>
              <a:t>through friends or acquaintances</a:t>
            </a:r>
          </a:p>
          <a:p>
            <a:pPr marL="724659" lvl="5">
              <a:spcBef>
                <a:spcPts val="600"/>
              </a:spcBef>
            </a:pPr>
            <a:r>
              <a:rPr lang="en-US" b="1" dirty="0"/>
              <a:t> </a:t>
            </a:r>
            <a:r>
              <a:rPr lang="en-US" b="1" dirty="0" smtClean="0"/>
              <a:t>   who recruit students at school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5943600"/>
            <a:ext cx="8305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2"/>
                </a:solidFill>
              </a:rPr>
              <a:t>From:  Human Trafficking of Children in the United States, A Fact Sheet for Schools, U.S. Department of Education, 2013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463925"/>
            <a:ext cx="3087153" cy="279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543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i="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Trafficking</a:t>
            </a:r>
            <a:endParaRPr lang="en-US" sz="3600" b="1" i="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715250" cy="441960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b="1" dirty="0" smtClean="0"/>
              <a:t>Possible </a:t>
            </a:r>
            <a:r>
              <a:rPr lang="en-US" b="1" dirty="0"/>
              <a:t>indicators: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Inability </a:t>
            </a:r>
            <a:r>
              <a:rPr lang="en-US" dirty="0"/>
              <a:t>to attend school </a:t>
            </a:r>
            <a:r>
              <a:rPr lang="en-US" dirty="0" smtClean="0"/>
              <a:t>regularly or control documents</a:t>
            </a:r>
            <a:endParaRPr lang="en-US" dirty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Runs away from home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Talks about </a:t>
            </a:r>
            <a:r>
              <a:rPr lang="en-US" dirty="0" smtClean="0"/>
              <a:t>debts</a:t>
            </a:r>
            <a:endParaRPr lang="en-US" dirty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Exhibits signs </a:t>
            </a:r>
            <a:r>
              <a:rPr lang="en-US" dirty="0" smtClean="0"/>
              <a:t>of:</a:t>
            </a:r>
          </a:p>
          <a:p>
            <a:pPr marL="1067559" lvl="5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 smtClean="0"/>
              <a:t>trauma</a:t>
            </a:r>
          </a:p>
          <a:p>
            <a:pPr marL="1067559" lvl="5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/>
              <a:t>s</a:t>
            </a:r>
            <a:r>
              <a:rPr lang="en-US" dirty="0" smtClean="0"/>
              <a:t>ubstance use</a:t>
            </a:r>
            <a:endParaRPr lang="en-US" dirty="0"/>
          </a:p>
          <a:p>
            <a:pPr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791200"/>
            <a:ext cx="8077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2"/>
                </a:solidFill>
              </a:rPr>
              <a:t>From:  Human Trafficking of Children in the United States, A Fact Sheet for Schools, U.S. Department of Education, 2013</a:t>
            </a:r>
            <a:endParaRPr lang="en-US" sz="1100" dirty="0">
              <a:solidFill>
                <a:schemeClr val="bg2"/>
              </a:solidFill>
            </a:endParaRPr>
          </a:p>
        </p:txBody>
      </p:sp>
      <p:pic>
        <p:nvPicPr>
          <p:cNvPr id="6" name="Picture 2" descr="C:\Users\mochoa\AppData\Local\Microsoft\Windows\Temporary Internet Files\Content.IE5\QR83299E\depression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429000"/>
            <a:ext cx="2899555" cy="193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62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15250" cy="1025128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chemeClr val="accent1"/>
                </a:solidFill>
              </a:rPr>
              <a:t>How </a:t>
            </a:r>
            <a:r>
              <a:rPr lang="en-US" sz="3200" b="1" dirty="0" smtClean="0">
                <a:solidFill>
                  <a:schemeClr val="accent1"/>
                </a:solidFill>
              </a:rPr>
              <a:t>Does Sexual Abuse Manifest Itself?  </a:t>
            </a:r>
            <a:r>
              <a:rPr lang="en-US" sz="2000" b="1" i="0" dirty="0" smtClean="0">
                <a:solidFill>
                  <a:schemeClr val="accent1"/>
                </a:solidFill>
              </a:rPr>
              <a:t>(Physically, behaviorally, emotionally)</a:t>
            </a:r>
            <a:endParaRPr lang="en-US" sz="2000" i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4499372"/>
          </a:xfrm>
        </p:spPr>
        <p:txBody>
          <a:bodyPr/>
          <a:lstStyle/>
          <a:p>
            <a:pPr lvl="1" indent="0">
              <a:spcBef>
                <a:spcPts val="1200"/>
              </a:spcBef>
            </a:pPr>
            <a:r>
              <a:rPr lang="en-US" sz="2400" b="1" dirty="0" smtClean="0">
                <a:solidFill>
                  <a:srgbClr val="FF0000"/>
                </a:solidFill>
              </a:rPr>
              <a:t>Watch for </a:t>
            </a:r>
            <a:r>
              <a:rPr lang="en-US" sz="2400" b="1" i="1" dirty="0" smtClean="0">
                <a:solidFill>
                  <a:srgbClr val="FF0000"/>
                </a:solidFill>
              </a:rPr>
              <a:t>changes</a:t>
            </a:r>
          </a:p>
          <a:p>
            <a:pPr lvl="1" indent="0">
              <a:spcBef>
                <a:spcPts val="1200"/>
              </a:spcBef>
            </a:pPr>
            <a:endParaRPr lang="en-US" sz="2400" b="1" i="1" dirty="0" smtClean="0">
              <a:solidFill>
                <a:srgbClr val="00B050"/>
              </a:solidFill>
            </a:endParaRP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</a:rPr>
              <a:t>Bedwetting/Bathroom </a:t>
            </a:r>
            <a:r>
              <a:rPr lang="en-US" sz="2400" b="1" dirty="0">
                <a:solidFill>
                  <a:srgbClr val="002060"/>
                </a:solidFill>
              </a:rPr>
              <a:t>difficulties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</a:rPr>
              <a:t>Sexualized </a:t>
            </a:r>
            <a:r>
              <a:rPr lang="en-US" sz="2400" b="1" dirty="0" smtClean="0">
                <a:solidFill>
                  <a:srgbClr val="002060"/>
                </a:solidFill>
              </a:rPr>
              <a:t>behavior (CONTEXT!), evidence of   discomfort</a:t>
            </a:r>
            <a:endParaRPr lang="en-US" sz="2400" b="1" dirty="0">
              <a:solidFill>
                <a:srgbClr val="002060"/>
              </a:solidFill>
            </a:endParaRP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</a:rPr>
              <a:t>Changes in hygiene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</a:rPr>
              <a:t>Changes in social interactions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</a:rPr>
              <a:t>Mood changes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</a:rPr>
              <a:t>Decline in academics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20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Might be Perpetrators of CSA?</a:t>
            </a:r>
            <a:endParaRPr lang="en-US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 smtClean="0"/>
              <a:t>Males or females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 smtClean="0"/>
              <a:t>Heterosexual or homosexual adults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 smtClean="0"/>
              <a:t>Adults, teens or children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 smtClean="0"/>
              <a:t>Parents, caregivers, siblings, or peers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 smtClean="0"/>
              <a:t>All races, ethnic groups and religions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0" indent="0" algn="ctr">
              <a:spcBef>
                <a:spcPts val="600"/>
              </a:spcBef>
            </a:pPr>
            <a:r>
              <a:rPr lang="en-US" sz="3200" dirty="0" smtClean="0"/>
              <a:t>There is no profile of an abuser!</a:t>
            </a:r>
            <a:endParaRPr lang="en-US" sz="3200" dirty="0"/>
          </a:p>
        </p:txBody>
      </p:sp>
      <p:pic>
        <p:nvPicPr>
          <p:cNvPr id="4" name="Picture 2" descr="C:\Users\mochoa\AppData\Local\Microsoft\Windows\Temporary Internet Files\Content.IE5\YTTXNAZJ\family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342467"/>
            <a:ext cx="1778000" cy="76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87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8636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03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484" y="381000"/>
            <a:ext cx="7715250" cy="838200"/>
          </a:xfrm>
        </p:spPr>
        <p:txBody>
          <a:bodyPr/>
          <a:lstStyle/>
          <a:p>
            <a:r>
              <a:rPr lang="en-US" b="1" i="0" dirty="0" smtClean="0"/>
              <a:t>Reasons to Report</a:t>
            </a:r>
            <a:endParaRPr lang="en-US" b="1" i="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2645932"/>
              </p:ext>
            </p:extLst>
          </p:nvPr>
        </p:nvGraphicFramePr>
        <p:xfrm>
          <a:off x="457200" y="1600200"/>
          <a:ext cx="7715250" cy="4346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0975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8636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04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ochoa\Pictures\Sword_Shield_Big_1000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828801"/>
            <a:ext cx="589046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484" y="304800"/>
            <a:ext cx="7715250" cy="838200"/>
          </a:xfrm>
        </p:spPr>
        <p:txBody>
          <a:bodyPr/>
          <a:lstStyle/>
          <a:p>
            <a:r>
              <a:rPr lang="en-US" b="1" i="0" dirty="0"/>
              <a:t>Reasons to Report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67400" y="2743200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C00000"/>
                </a:solidFill>
              </a:rPr>
              <a:t>Immunity</a:t>
            </a:r>
          </a:p>
          <a:p>
            <a:endParaRPr lang="en-US" sz="2800" dirty="0" smtClean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C00000"/>
                </a:solidFill>
              </a:rPr>
              <a:t>Claire Davis Act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56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>
                <a:solidFill>
                  <a:schemeClr val="accent1"/>
                </a:solidFill>
              </a:rPr>
              <a:t>Obligations of Mandatory Reporters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715250" cy="5105400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US" dirty="0" smtClean="0"/>
              <a:t>What </a:t>
            </a:r>
            <a:r>
              <a:rPr lang="en-US" dirty="0"/>
              <a:t>is a mandatory reporter required to do</a:t>
            </a:r>
            <a:r>
              <a:rPr lang="en-US" dirty="0" smtClean="0"/>
              <a:t>?  </a:t>
            </a:r>
          </a:p>
          <a:p>
            <a:pPr algn="ctr">
              <a:spcBef>
                <a:spcPts val="0"/>
              </a:spcBef>
            </a:pPr>
            <a:r>
              <a:rPr lang="en-US" u="sng" dirty="0" smtClean="0"/>
              <a:t>C.R.S</a:t>
            </a:r>
            <a:r>
              <a:rPr lang="en-US" u="sng" dirty="0"/>
              <a:t>. 19-3-304, </a:t>
            </a:r>
            <a:r>
              <a:rPr lang="en-US" u="sng" dirty="0" smtClean="0"/>
              <a:t>requires</a:t>
            </a:r>
            <a:r>
              <a:rPr lang="en-US" dirty="0" smtClean="0"/>
              <a:t>:  </a:t>
            </a:r>
          </a:p>
          <a:p>
            <a:pPr algn="ctr">
              <a:spcBef>
                <a:spcPts val="0"/>
              </a:spcBef>
            </a:pPr>
            <a:r>
              <a:rPr lang="en-US" dirty="0" smtClean="0"/>
              <a:t> 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Reasonable </a:t>
            </a:r>
            <a:r>
              <a:rPr lang="en-US" sz="2000" dirty="0"/>
              <a:t>cause </a:t>
            </a:r>
            <a:r>
              <a:rPr lang="en-US" sz="2000" b="1" i="1" dirty="0">
                <a:solidFill>
                  <a:srgbClr val="FF0000"/>
                </a:solidFill>
              </a:rPr>
              <a:t>to know or suspect </a:t>
            </a:r>
            <a:r>
              <a:rPr lang="en-US" sz="2000" dirty="0"/>
              <a:t>that a child has been subjected to abuse or </a:t>
            </a:r>
            <a:r>
              <a:rPr lang="en-US" sz="2000" dirty="0" smtClean="0"/>
              <a:t>neglect OR </a:t>
            </a:r>
          </a:p>
          <a:p>
            <a:pPr marL="0" indent="0">
              <a:spcBef>
                <a:spcPts val="0"/>
              </a:spcBef>
            </a:pPr>
            <a:endParaRPr lang="en-US" sz="2000" dirty="0"/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You </a:t>
            </a:r>
            <a:r>
              <a:rPr lang="en-US" sz="2000" b="1" i="1" dirty="0" smtClean="0">
                <a:solidFill>
                  <a:srgbClr val="FF0000"/>
                </a:solidFill>
              </a:rPr>
              <a:t>observed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/>
              <a:t>the child being subjected to circumstances or conditions that would reasonably result in abuse or </a:t>
            </a:r>
            <a:r>
              <a:rPr lang="en-US" sz="2000" dirty="0" smtClean="0"/>
              <a:t>neglect: </a:t>
            </a:r>
          </a:p>
          <a:p>
            <a:pPr marL="0" indent="0">
              <a:spcBef>
                <a:spcPts val="0"/>
              </a:spcBef>
            </a:pPr>
            <a:endParaRPr lang="en-US" sz="2000" dirty="0"/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You shall </a:t>
            </a:r>
            <a:r>
              <a:rPr lang="en-US" sz="2000" b="1" i="1" dirty="0">
                <a:solidFill>
                  <a:srgbClr val="FF0000"/>
                </a:solidFill>
              </a:rPr>
              <a:t>immediately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report to </a:t>
            </a:r>
            <a:r>
              <a:rPr lang="en-US" sz="2000" dirty="0"/>
              <a:t>the </a:t>
            </a:r>
            <a:endParaRPr lang="en-US" sz="2000" dirty="0" smtClean="0"/>
          </a:p>
          <a:p>
            <a:pPr marL="1389016" lvl="6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B050"/>
                </a:solidFill>
              </a:rPr>
              <a:t>county </a:t>
            </a:r>
            <a:r>
              <a:rPr lang="en-US" sz="2000" dirty="0">
                <a:solidFill>
                  <a:srgbClr val="00B050"/>
                </a:solidFill>
              </a:rPr>
              <a:t>department</a:t>
            </a:r>
            <a:r>
              <a:rPr lang="en-US" sz="2000" dirty="0"/>
              <a:t>, </a:t>
            </a:r>
            <a:endParaRPr lang="en-US" sz="2000" dirty="0" smtClean="0"/>
          </a:p>
          <a:p>
            <a:pPr marL="1389016" lvl="6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>
                <a:solidFill>
                  <a:srgbClr val="00B050"/>
                </a:solidFill>
              </a:rPr>
              <a:t>local law enforcement </a:t>
            </a:r>
            <a:r>
              <a:rPr lang="en-US" sz="2000" dirty="0" smtClean="0"/>
              <a:t>agency, or </a:t>
            </a:r>
          </a:p>
          <a:p>
            <a:pPr marL="1389016" lvl="6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child abuse reporting </a:t>
            </a:r>
            <a:r>
              <a:rPr lang="en-US" sz="2000" dirty="0">
                <a:solidFill>
                  <a:srgbClr val="00B050"/>
                </a:solidFill>
              </a:rPr>
              <a:t>hotline</a:t>
            </a:r>
            <a:r>
              <a:rPr lang="en-US" sz="2000" dirty="0"/>
              <a:t> </a:t>
            </a:r>
            <a:r>
              <a:rPr lang="en-US" sz="2000" dirty="0" smtClean="0"/>
              <a:t>system</a:t>
            </a:r>
            <a:r>
              <a:rPr lang="en-US" sz="2000" dirty="0"/>
              <a:t> </a:t>
            </a:r>
            <a:endParaRPr lang="en-US" sz="2000" dirty="0" smtClean="0"/>
          </a:p>
          <a:p>
            <a:pPr marL="1046116" lvl="6">
              <a:spcBef>
                <a:spcPts val="0"/>
              </a:spcBef>
            </a:pPr>
            <a:r>
              <a:rPr lang="en-US" sz="2000" dirty="0"/>
              <a:t>	 </a:t>
            </a:r>
            <a:r>
              <a:rPr lang="en-US" sz="2000" dirty="0" smtClean="0"/>
              <a:t> (1-844-CO-4-Kids </a:t>
            </a:r>
            <a:r>
              <a:rPr lang="en-US" sz="2000" dirty="0"/>
              <a:t>or </a:t>
            </a:r>
            <a:r>
              <a:rPr lang="en-US" sz="2000" dirty="0" smtClean="0"/>
              <a:t>1-844-264-5437) 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spcBef>
                <a:spcPts val="0"/>
              </a:spcBef>
            </a:pPr>
            <a:r>
              <a:rPr lang="en-US" sz="1800" dirty="0" smtClean="0"/>
              <a:t>        </a:t>
            </a:r>
            <a:endParaRPr lang="en-US" sz="1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7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 bwMode="auto">
          <a:xfrm>
            <a:off x="457200" y="304800"/>
            <a:ext cx="7715250" cy="879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3600" b="1" i="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Role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9850"/>
            <a:ext cx="7715250" cy="4606925"/>
          </a:xfrm>
        </p:spPr>
        <p:txBody>
          <a:bodyPr/>
          <a:lstStyle/>
          <a:p>
            <a:pPr marL="342900" indent="-342900" defTabSz="41075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en-US" sz="2400" dirty="0" smtClean="0">
              <a:sym typeface="Trebuchet MS" pitchFamily="-100" charset="0"/>
            </a:endParaRPr>
          </a:p>
          <a:p>
            <a:pPr marL="342900" indent="-342900" defTabSz="41075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ym typeface="Trebuchet MS" pitchFamily="-100" charset="0"/>
              </a:rPr>
              <a:t>You are a reporter,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sym typeface="Trebuchet MS" pitchFamily="-100" charset="0"/>
              </a:rPr>
              <a:t>NOT an investigator</a:t>
            </a:r>
          </a:p>
          <a:p>
            <a:pPr marL="342900" indent="-342900" defTabSz="41075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ym typeface="Trebuchet MS" pitchFamily="-100" charset="0"/>
              </a:rPr>
              <a:t>You can support staff in reporting but must report as well if you have your own concerns</a:t>
            </a:r>
          </a:p>
          <a:p>
            <a:pPr marL="342900" indent="-342900" defTabSz="41075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ym typeface="Trebuchet MS" pitchFamily="-100" charset="0"/>
              </a:rPr>
              <a:t>Contact the Office of Child Protection Ombudsman with any concerns with response</a:t>
            </a:r>
          </a:p>
          <a:p>
            <a:pPr marL="342900" indent="-342900" defTabSz="41075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ym typeface="Trebuchet MS" pitchFamily="-100" charset="0"/>
                <a:hlinkClick r:id="rId3"/>
              </a:rPr>
              <a:t>http://www.protectcoloradochildren.org</a:t>
            </a:r>
            <a:r>
              <a:rPr lang="en-US" sz="2400" dirty="0" smtClean="0">
                <a:sym typeface="Trebuchet MS" pitchFamily="-100" charset="0"/>
                <a:hlinkClick r:id="rId3"/>
              </a:rPr>
              <a:t>/</a:t>
            </a:r>
            <a:endParaRPr lang="en-US" sz="2400" dirty="0" smtClean="0">
              <a:sym typeface="Trebuchet MS" pitchFamily="-100" charset="0"/>
            </a:endParaRPr>
          </a:p>
          <a:p>
            <a:pPr marL="342900" indent="-342900" defTabSz="41075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ym typeface="Trebuchet MS" pitchFamily="-100" charset="0"/>
              </a:rPr>
              <a:t>Develop relationships with your local county services personnel</a:t>
            </a:r>
            <a:endParaRPr lang="en-US" sz="2400" dirty="0">
              <a:sym typeface="Trebuchet MS" pitchFamily="-1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9851"/>
            <a:ext cx="7715250" cy="1174750"/>
          </a:xfrm>
        </p:spPr>
        <p:txBody>
          <a:bodyPr/>
          <a:lstStyle/>
          <a:p>
            <a:pPr marL="342900" indent="-342900" defTabSz="41075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ym typeface="Trebuchet MS" pitchFamily="-100" charset="0"/>
              </a:rPr>
              <a:t>See Colorado Information Gathering and Referral Process in your handouts</a:t>
            </a:r>
            <a:endParaRPr lang="en-US" sz="2400" dirty="0">
              <a:sym typeface="Trebuchet MS" pitchFamily="-100" charset="0"/>
            </a:endParaRPr>
          </a:p>
          <a:p>
            <a:pPr marL="342900" indent="-342900" defTabSz="41075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en-US" sz="2400" dirty="0">
              <a:sym typeface="Trebuchet MS" pitchFamily="-100" charset="0"/>
            </a:endParaRPr>
          </a:p>
        </p:txBody>
      </p:sp>
      <p:pic>
        <p:nvPicPr>
          <p:cNvPr id="22532" name="Picture 2" descr="https://www.adoptex.org/uploads/images/Preventing_Child_Abuse_C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724400"/>
            <a:ext cx="47625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Complete a Report</a:t>
            </a:r>
            <a:endParaRPr lang="en-US" sz="4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895600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Happens </a:t>
            </a:r>
            <a:r>
              <a:rPr lang="en-US" sz="40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40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fter I Report?</a:t>
            </a:r>
            <a:endParaRPr lang="en-US" sz="4000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3886200"/>
            <a:ext cx="643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2"/>
                </a:solidFill>
              </a:rPr>
              <a:t>See Hotline Flowchart in your handouts</a:t>
            </a:r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7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 bwMode="auto">
          <a:xfrm>
            <a:off x="446088" y="374650"/>
            <a:ext cx="7715250" cy="879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z="3600" b="1" i="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</a:t>
            </a:r>
            <a:r>
              <a:rPr lang="en-US" altLang="en-US" sz="3600" b="1" i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altLang="en-US" sz="3600" b="1" i="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nteract with the Child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9850"/>
            <a:ext cx="7715250" cy="4606925"/>
          </a:xfrm>
        </p:spPr>
        <p:txBody>
          <a:bodyPr/>
          <a:lstStyle/>
          <a:p>
            <a:pPr marL="342900" indent="-342900" defTabSz="41075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sym typeface="Trebuchet MS" pitchFamily="-100" charset="0"/>
              </a:rPr>
              <a:t>Believe them!</a:t>
            </a:r>
          </a:p>
          <a:p>
            <a:pPr marL="342900" indent="-342900" defTabSz="41075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ym typeface="Trebuchet MS" pitchFamily="-100" charset="0"/>
              </a:rPr>
              <a:t>Provide a safe environment</a:t>
            </a:r>
          </a:p>
          <a:p>
            <a:pPr marL="342900" indent="-342900" defTabSz="41075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ym typeface="Trebuchet MS" pitchFamily="-100" charset="0"/>
              </a:rPr>
              <a:t>Reassure the child</a:t>
            </a:r>
          </a:p>
          <a:p>
            <a:pPr marL="342900" indent="-342900" defTabSz="41075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sym typeface="Trebuchet MS" pitchFamily="-100" charset="0"/>
              </a:rPr>
              <a:t>Ask open ended questions</a:t>
            </a:r>
          </a:p>
          <a:p>
            <a:pPr marL="342900" indent="-342900" defTabSz="41075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sym typeface="Trebuchet MS" pitchFamily="-100" charset="0"/>
              </a:rPr>
              <a:t>Document exact quotes</a:t>
            </a:r>
          </a:p>
          <a:p>
            <a:pPr marL="342900" indent="-342900" defTabSz="41075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ym typeface="Trebuchet MS" pitchFamily="-100" charset="0"/>
              </a:rPr>
              <a:t>Make no promises</a:t>
            </a:r>
          </a:p>
          <a:p>
            <a:pPr marL="342900" indent="-342900" defTabSz="41075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ym typeface="Trebuchet MS" pitchFamily="-100" charset="0"/>
              </a:rPr>
              <a:t>Discuss why you can’t keep this between the two of you</a:t>
            </a:r>
          </a:p>
          <a:p>
            <a:pPr marL="0" indent="0" defTabSz="410751">
              <a:spcBef>
                <a:spcPts val="2953"/>
              </a:spcBef>
              <a:defRPr/>
            </a:pPr>
            <a:endParaRPr lang="en-US" dirty="0">
              <a:sym typeface="Trebuchet MS" pitchFamily="-100" charset="0"/>
            </a:endParaRPr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1676400" y="5469096"/>
            <a:ext cx="5429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en-US" altLang="en-US" dirty="0">
                <a:solidFill>
                  <a:schemeClr val="accent5">
                    <a:lumMod val="50000"/>
                  </a:schemeClr>
                </a:solidFill>
              </a:rPr>
              <a:t>Source: Health and Human Services Administration</a:t>
            </a:r>
          </a:p>
        </p:txBody>
      </p:sp>
      <p:pic>
        <p:nvPicPr>
          <p:cNvPr id="24581" name="Picture 2" descr="http://www.pediatricsnow.com/wp-content/uploads/2011/09/bigstock_Father_And_Son_Talk_5758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414" y="2286001"/>
            <a:ext cx="297118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 bwMode="auto">
          <a:xfrm>
            <a:off x="446088" y="374650"/>
            <a:ext cx="7715250" cy="879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3600" b="1" i="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Job After a Report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143000"/>
            <a:ext cx="771525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chemeClr val="bg2"/>
                </a:solidFill>
              </a:rPr>
              <a:t>Provide safety and security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altLang="en-US" sz="2800" dirty="0" smtClean="0">
              <a:solidFill>
                <a:schemeClr val="bg2"/>
              </a:solidFill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chemeClr val="bg2"/>
                </a:solidFill>
              </a:rPr>
              <a:t>Create structure and consistency</a:t>
            </a:r>
          </a:p>
          <a:p>
            <a:pPr marL="0" indent="0">
              <a:spcBef>
                <a:spcPts val="0"/>
              </a:spcBef>
            </a:pPr>
            <a:endParaRPr lang="en-US" altLang="en-US" sz="2800" dirty="0" smtClean="0">
              <a:solidFill>
                <a:schemeClr val="bg2"/>
              </a:solidFill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chemeClr val="bg2"/>
                </a:solidFill>
              </a:rPr>
              <a:t>Identify strengths and talents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altLang="en-US" sz="2800" dirty="0" smtClean="0">
              <a:solidFill>
                <a:schemeClr val="bg2"/>
              </a:solidFill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chemeClr val="bg2"/>
                </a:solidFill>
              </a:rPr>
              <a:t>Support other staff as needed</a:t>
            </a:r>
          </a:p>
          <a:p>
            <a:pPr marL="0" indent="0">
              <a:spcBef>
                <a:spcPts val="0"/>
              </a:spcBef>
            </a:pPr>
            <a:r>
              <a:rPr lang="en-US" altLang="en-US" sz="2800" dirty="0" smtClean="0">
                <a:solidFill>
                  <a:schemeClr val="bg2"/>
                </a:solidFill>
              </a:rPr>
              <a:t> 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chemeClr val="bg2"/>
                </a:solidFill>
              </a:rPr>
              <a:t>Share resources with parents on how best to support their child</a:t>
            </a:r>
          </a:p>
        </p:txBody>
      </p:sp>
      <p:pic>
        <p:nvPicPr>
          <p:cNvPr id="4" name="Picture 4" descr="C:\Users\mochoa\AppData\Local\Microsoft\Windows\Temporary Internet Files\Content.IE5\QR83299E\teamwork-kids-323x40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219200"/>
            <a:ext cx="184594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Scenarios</a:t>
            </a:r>
            <a:endParaRPr lang="en-US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/>
              <a:t>Alyssa loves to </a:t>
            </a:r>
            <a:r>
              <a:rPr lang="en-US" dirty="0"/>
              <a:t>take care of other children. You have noticed that </a:t>
            </a:r>
            <a:r>
              <a:rPr lang="en-US" dirty="0" smtClean="0"/>
              <a:t>she </a:t>
            </a:r>
            <a:r>
              <a:rPr lang="en-US" dirty="0"/>
              <a:t>always seems especially concerned about </a:t>
            </a:r>
            <a:r>
              <a:rPr lang="en-US" dirty="0" smtClean="0"/>
              <a:t>her three </a:t>
            </a:r>
            <a:r>
              <a:rPr lang="en-US" dirty="0"/>
              <a:t>younger siblings. Today you caught </a:t>
            </a:r>
            <a:r>
              <a:rPr lang="en-US" dirty="0" smtClean="0"/>
              <a:t>her stuffing </a:t>
            </a:r>
            <a:r>
              <a:rPr lang="en-US" dirty="0"/>
              <a:t>extra </a:t>
            </a:r>
            <a:r>
              <a:rPr lang="en-US" dirty="0" smtClean="0"/>
              <a:t>snacks </a:t>
            </a:r>
            <a:r>
              <a:rPr lang="en-US" dirty="0"/>
              <a:t>in </a:t>
            </a:r>
            <a:r>
              <a:rPr lang="en-US" dirty="0" smtClean="0"/>
              <a:t>her backpack. She </a:t>
            </a:r>
            <a:r>
              <a:rPr lang="en-US" dirty="0"/>
              <a:t>said </a:t>
            </a:r>
            <a:r>
              <a:rPr lang="en-US" dirty="0" smtClean="0"/>
              <a:t>she </a:t>
            </a:r>
            <a:r>
              <a:rPr lang="en-US" dirty="0"/>
              <a:t>needed to take it home for </a:t>
            </a:r>
            <a:r>
              <a:rPr lang="en-US" dirty="0" smtClean="0"/>
              <a:t>her brothers </a:t>
            </a:r>
            <a:r>
              <a:rPr lang="en-US" dirty="0"/>
              <a:t>and </a:t>
            </a:r>
            <a:r>
              <a:rPr lang="en-US" dirty="0" smtClean="0"/>
              <a:t>sisters.</a:t>
            </a:r>
          </a:p>
          <a:p>
            <a:pPr marL="457200" indent="-457200">
              <a:buAutoNum type="arabicPeriod"/>
            </a:pPr>
            <a:r>
              <a:rPr lang="en-US" dirty="0" smtClean="0"/>
              <a:t>Katherine, </a:t>
            </a:r>
            <a:r>
              <a:rPr lang="en-US" dirty="0"/>
              <a:t>age </a:t>
            </a:r>
            <a:r>
              <a:rPr lang="en-US" dirty="0" smtClean="0"/>
              <a:t>11, </a:t>
            </a:r>
            <a:r>
              <a:rPr lang="en-US" dirty="0"/>
              <a:t>is having a hard time walking. When she sits down, she acts like it hurts. You ask her what is wrong. She just looks down and says, “Nothing.” A few days later, she is playing soccer with the other children. </a:t>
            </a:r>
            <a:r>
              <a:rPr lang="en-US" dirty="0" smtClean="0"/>
              <a:t>You </a:t>
            </a:r>
            <a:r>
              <a:rPr lang="en-US" dirty="0"/>
              <a:t>notice dark purple bruises on her inner thighs. </a:t>
            </a:r>
            <a:r>
              <a:rPr lang="en-US" dirty="0" smtClean="0"/>
              <a:t>She says she fell off her bike.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58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Scenarios</a:t>
            </a:r>
            <a:endParaRPr lang="en-US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en-US" dirty="0" smtClean="0"/>
          </a:p>
          <a:p>
            <a:pPr marL="0" indent="0"/>
            <a:r>
              <a:rPr lang="en-US" dirty="0" smtClean="0"/>
              <a:t>3. 	Your colleague, a music teacher, meets with students in a 	room with no window. She closes the door to improve 	acoustics. The students stand in a line front to back to 	give one another shoulder massages during vocal warm ups.</a:t>
            </a:r>
          </a:p>
          <a:p>
            <a:pPr marL="457200" indent="-457200">
              <a:buAutoNum type="arabicPeriod" startAt="4"/>
            </a:pPr>
            <a:r>
              <a:rPr lang="en-US" dirty="0" smtClean="0"/>
              <a:t>Maddie, 15, is in foster care.  She dates a boy that graduated last year. She seems exhausted all the time and frequently falls asleep in class because she </a:t>
            </a:r>
            <a:r>
              <a:rPr lang="en-US" dirty="0"/>
              <a:t>works </a:t>
            </a:r>
            <a:r>
              <a:rPr lang="en-US" dirty="0" smtClean="0"/>
              <a:t>a lot. </a:t>
            </a:r>
            <a:r>
              <a:rPr lang="en-US" dirty="0"/>
              <a:t>She </a:t>
            </a:r>
            <a:r>
              <a:rPr lang="en-US" dirty="0" smtClean="0"/>
              <a:t>has a new iPhone, but frequently talks about her debts.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57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 bwMode="auto">
          <a:xfrm>
            <a:off x="457200" y="361949"/>
            <a:ext cx="7715250" cy="879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3600" b="1" i="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Additional Resources</a:t>
            </a:r>
          </a:p>
        </p:txBody>
      </p:sp>
      <p:sp>
        <p:nvSpPr>
          <p:cNvPr id="6" name="Rectangle 5"/>
          <p:cNvSpPr/>
          <p:nvPr/>
        </p:nvSpPr>
        <p:spPr>
          <a:xfrm>
            <a:off x="338739" y="4850844"/>
            <a:ext cx="2294129" cy="369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coloradocwts.com</a:t>
            </a:r>
            <a:endParaRPr lang="en-US" b="1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662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624" y="2384452"/>
            <a:ext cx="2514599" cy="2093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515887" y="4800600"/>
            <a:ext cx="2187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colorado.gov/</a:t>
            </a:r>
            <a:r>
              <a:rPr lang="en-US" b="1" dirty="0" err="1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cssrc</a:t>
            </a:r>
            <a:endParaRPr lang="en-US" b="1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04098" y="1676400"/>
            <a:ext cx="1842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CSSRC Website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2400" y="1642451"/>
            <a:ext cx="26214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  Mandated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Reporter </a:t>
            </a:r>
            <a:endParaRPr lang="en-US" dirty="0" smtClean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And Trafficking Training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7000" y="16764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Colorado Children’s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        Alliance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87" y="2499437"/>
            <a:ext cx="11144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mochoa\Pictures\bruce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286" y="2322731"/>
            <a:ext cx="1272537" cy="202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ochoa\Pictures\10374-tamika2-we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84452"/>
            <a:ext cx="855670" cy="193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781800" y="4800600"/>
            <a:ext cx="228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coloradocac.org</a:t>
            </a:r>
            <a:r>
              <a:rPr lang="en-US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/>
          <a:lstStyle/>
          <a:p>
            <a:pPr algn="ctr" defTabSz="410751">
              <a:defRPr/>
            </a:pPr>
            <a:r>
              <a:rPr lang="en-US" sz="3200" dirty="0" smtClean="0">
                <a:solidFill>
                  <a:schemeClr val="accent1"/>
                </a:solidFill>
                <a:sym typeface="Trebuchet MS" pitchFamily="-100" charset="0"/>
              </a:rPr>
              <a:t>Thank you for your time and all that you do for youth!</a:t>
            </a:r>
            <a:endParaRPr lang="en-US" sz="3200" dirty="0">
              <a:solidFill>
                <a:schemeClr val="accent1"/>
              </a:solidFill>
              <a:sym typeface="Trebuchet MS" pitchFamily="-100" charset="0"/>
            </a:endParaRPr>
          </a:p>
        </p:txBody>
      </p:sp>
      <p:sp>
        <p:nvSpPr>
          <p:cNvPr id="27651" name="Subtitle 4"/>
          <p:cNvSpPr>
            <a:spLocks noGrp="1"/>
          </p:cNvSpPr>
          <p:nvPr>
            <p:ph type="subTitle" idx="1"/>
          </p:nvPr>
        </p:nvSpPr>
        <p:spPr bwMode="auto">
          <a:xfrm>
            <a:off x="1219200" y="3505200"/>
            <a:ext cx="6400800" cy="175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600"/>
              </a:spcBef>
            </a:pPr>
            <a:r>
              <a:rPr lang="en-US" altLang="en-US" sz="2400" dirty="0" smtClean="0">
                <a:solidFill>
                  <a:schemeClr val="bg2"/>
                </a:solidFill>
              </a:rPr>
              <a:t>Please contact me if the Center can be of service to your school or community.</a:t>
            </a:r>
          </a:p>
          <a:p>
            <a:pPr algn="ctr">
              <a:spcBef>
                <a:spcPts val="600"/>
              </a:spcBef>
            </a:pPr>
            <a:r>
              <a:rPr lang="en-US" altLang="en-US" sz="2400" b="1" dirty="0">
                <a:solidFill>
                  <a:schemeClr val="accent1"/>
                </a:solidFill>
              </a:rPr>
              <a:t>m</a:t>
            </a:r>
            <a:r>
              <a:rPr lang="en-US" altLang="en-US" sz="2400" b="1" dirty="0" smtClean="0">
                <a:solidFill>
                  <a:schemeClr val="accent1"/>
                </a:solidFill>
              </a:rPr>
              <a:t>argaret.ochoa@state.co.us</a:t>
            </a:r>
          </a:p>
          <a:p>
            <a:pPr algn="ctr">
              <a:spcBef>
                <a:spcPts val="600"/>
              </a:spcBef>
            </a:pPr>
            <a:r>
              <a:rPr lang="en-US" altLang="en-US" sz="2400" dirty="0" smtClean="0">
                <a:solidFill>
                  <a:schemeClr val="bg2"/>
                </a:solidFill>
              </a:rPr>
              <a:t> Tel:  303.239.4439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" y="685800"/>
            <a:ext cx="2755900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371600"/>
            <a:ext cx="8458200" cy="1927225"/>
          </a:xfrm>
        </p:spPr>
        <p:txBody>
          <a:bodyPr/>
          <a:lstStyle/>
          <a:p>
            <a:pPr defTabSz="410751">
              <a:defRPr/>
            </a:pPr>
            <a:r>
              <a:rPr lang="en-US" sz="3200" dirty="0" smtClean="0">
                <a:solidFill>
                  <a:schemeClr val="accent1"/>
                </a:solidFill>
                <a:sym typeface="Trebuchet MS" pitchFamily="-100" charset="0"/>
              </a:rPr>
              <a:t>What are you all experiencing when it comes to child abuse and mandated reporting?</a:t>
            </a:r>
            <a:endParaRPr lang="en-US" sz="3200" dirty="0">
              <a:solidFill>
                <a:schemeClr val="accent1"/>
              </a:solidFill>
              <a:sym typeface="Trebuchet MS" pitchFamily="-1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7715250" cy="3660775"/>
          </a:xfrm>
        </p:spPr>
        <p:txBody>
          <a:bodyPr/>
          <a:lstStyle/>
          <a:p>
            <a:pPr marL="514350" indent="-514350" defTabSz="410751">
              <a:spcBef>
                <a:spcPts val="600"/>
              </a:spcBef>
              <a:buFont typeface="+mj-lt"/>
              <a:buAutoNum type="romanUcPeriod"/>
              <a:defRPr/>
            </a:pPr>
            <a:r>
              <a:rPr lang="en-US" sz="2400" dirty="0" smtClean="0">
                <a:sym typeface="Trebuchet MS" pitchFamily="-100" charset="0"/>
              </a:rPr>
              <a:t>The Problem</a:t>
            </a:r>
          </a:p>
          <a:p>
            <a:pPr marL="514350" indent="-514350" defTabSz="410751">
              <a:spcBef>
                <a:spcPts val="600"/>
              </a:spcBef>
              <a:buFont typeface="+mj-lt"/>
              <a:buAutoNum type="romanUcPeriod"/>
              <a:defRPr/>
            </a:pPr>
            <a:endParaRPr lang="en-US" sz="2400" dirty="0">
              <a:sym typeface="Trebuchet MS" pitchFamily="-100" charset="0"/>
            </a:endParaRPr>
          </a:p>
          <a:p>
            <a:pPr marL="514350" indent="-514350" defTabSz="410751">
              <a:spcBef>
                <a:spcPts val="600"/>
              </a:spcBef>
              <a:buFont typeface="+mj-lt"/>
              <a:buAutoNum type="romanUcPeriod"/>
              <a:defRPr/>
            </a:pPr>
            <a:endParaRPr lang="en-US" sz="2400" dirty="0" smtClean="0">
              <a:sym typeface="Trebuchet MS" pitchFamily="-100" charset="0"/>
            </a:endParaRPr>
          </a:p>
          <a:p>
            <a:pPr marL="514350" indent="-514350" defTabSz="410751">
              <a:spcBef>
                <a:spcPts val="600"/>
              </a:spcBef>
              <a:buFont typeface="+mj-lt"/>
              <a:buAutoNum type="romanUcPeriod"/>
              <a:defRPr/>
            </a:pPr>
            <a:r>
              <a:rPr lang="en-US" sz="2400" dirty="0">
                <a:sym typeface="Trebuchet MS" pitchFamily="-100" charset="0"/>
              </a:rPr>
              <a:t>S</a:t>
            </a:r>
            <a:r>
              <a:rPr lang="en-US" sz="2400" dirty="0" smtClean="0">
                <a:sym typeface="Trebuchet MS" pitchFamily="-100" charset="0"/>
              </a:rPr>
              <a:t>igns/symptoms</a:t>
            </a:r>
          </a:p>
          <a:p>
            <a:pPr marL="514350" indent="-514350" defTabSz="410751">
              <a:spcBef>
                <a:spcPts val="600"/>
              </a:spcBef>
              <a:buFont typeface="+mj-lt"/>
              <a:buAutoNum type="romanUcPeriod"/>
              <a:defRPr/>
            </a:pPr>
            <a:endParaRPr lang="en-US" sz="2400" dirty="0">
              <a:sym typeface="Trebuchet MS" pitchFamily="-100" charset="0"/>
            </a:endParaRPr>
          </a:p>
          <a:p>
            <a:pPr marL="514350" indent="-514350" defTabSz="410751">
              <a:spcBef>
                <a:spcPts val="600"/>
              </a:spcBef>
              <a:buFont typeface="+mj-lt"/>
              <a:buAutoNum type="romanUcPeriod"/>
              <a:defRPr/>
            </a:pPr>
            <a:endParaRPr lang="en-US" sz="2400" dirty="0" smtClean="0">
              <a:sym typeface="Trebuchet MS" pitchFamily="-100" charset="0"/>
            </a:endParaRPr>
          </a:p>
          <a:p>
            <a:pPr marL="514350" indent="-514350" defTabSz="410751">
              <a:spcBef>
                <a:spcPts val="600"/>
              </a:spcBef>
              <a:buFont typeface="+mj-lt"/>
              <a:buAutoNum type="romanUcPeriod"/>
              <a:defRPr/>
            </a:pPr>
            <a:r>
              <a:rPr lang="en-US" sz="2400" dirty="0" smtClean="0">
                <a:sym typeface="Trebuchet MS" pitchFamily="-100" charset="0"/>
              </a:rPr>
              <a:t>Reporting </a:t>
            </a:r>
          </a:p>
          <a:p>
            <a:pPr marL="241093" indent="-241093" defTabSz="410751">
              <a:spcBef>
                <a:spcPts val="2953"/>
              </a:spcBef>
              <a:defRPr/>
            </a:pPr>
            <a:endParaRPr lang="en-US" dirty="0">
              <a:sym typeface="Trebuchet MS" pitchFamily="-100" charset="0"/>
            </a:endParaRPr>
          </a:p>
        </p:txBody>
      </p:sp>
      <p:pic>
        <p:nvPicPr>
          <p:cNvPr id="1026" name="Picture 2" descr="C:\Users\mochoa\Pictures\CO4Kids Homepage Hero 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6200"/>
            <a:ext cx="611225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24200" y="5696466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       </a:t>
            </a:r>
            <a:r>
              <a:rPr lang="en-US" sz="2800" b="1" dirty="0" smtClean="0">
                <a:solidFill>
                  <a:srgbClr val="F8783E"/>
                </a:solidFill>
              </a:rPr>
              <a:t>CO4KIDS.ORG</a:t>
            </a:r>
            <a:endParaRPr lang="en-US" sz="2800" b="1" dirty="0">
              <a:solidFill>
                <a:srgbClr val="F8783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33800" y="1676400"/>
            <a:ext cx="2209800" cy="6741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484" y="304800"/>
            <a:ext cx="7715250" cy="838200"/>
          </a:xfrm>
        </p:spPr>
        <p:txBody>
          <a:bodyPr/>
          <a:lstStyle/>
          <a:p>
            <a:pPr algn="ctr"/>
            <a:r>
              <a:rPr lang="en-US" sz="4800" b="1" i="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</a:t>
            </a:r>
            <a:endParaRPr lang="en-US" sz="4800" b="1" i="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5358"/>
            <a:ext cx="7715250" cy="4876800"/>
          </a:xfrm>
        </p:spPr>
        <p:txBody>
          <a:bodyPr/>
          <a:lstStyle/>
          <a:p>
            <a:pPr marL="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 smtClean="0"/>
              <a:t>90,700 reports of child abuse or neglect</a:t>
            </a:r>
          </a:p>
          <a:p>
            <a:pPr marL="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000" dirty="0" smtClean="0"/>
          </a:p>
          <a:p>
            <a:pPr marL="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 smtClean="0"/>
              <a:t>11,414 substantiated cases</a:t>
            </a:r>
          </a:p>
          <a:p>
            <a:pPr marL="0" indent="0">
              <a:spcBef>
                <a:spcPts val="0"/>
              </a:spcBef>
            </a:pPr>
            <a:r>
              <a:rPr lang="en-US" sz="2000" dirty="0" smtClean="0"/>
              <a:t>	 1,000 sexual </a:t>
            </a:r>
            <a:r>
              <a:rPr lang="en-US" sz="2000" dirty="0"/>
              <a:t>abuse </a:t>
            </a:r>
          </a:p>
          <a:p>
            <a:pPr marL="0" indent="0">
              <a:spcBef>
                <a:spcPts val="0"/>
              </a:spcBef>
            </a:pPr>
            <a:r>
              <a:rPr lang="en-US" sz="2000" dirty="0" smtClean="0"/>
              <a:t>	 1,216 physical </a:t>
            </a:r>
            <a:r>
              <a:rPr lang="en-US" sz="2000" dirty="0"/>
              <a:t>abuse </a:t>
            </a:r>
            <a:endParaRPr lang="en-US" sz="2000" dirty="0" smtClean="0"/>
          </a:p>
          <a:p>
            <a:pPr marL="0" indent="0">
              <a:spcBef>
                <a:spcPts val="0"/>
              </a:spcBef>
            </a:pPr>
            <a:r>
              <a:rPr lang="en-US" sz="2000" dirty="0"/>
              <a:t>	</a:t>
            </a:r>
            <a:r>
              <a:rPr lang="en-US" sz="2000" dirty="0" smtClean="0"/>
              <a:t> 8,863 neglect (159 medical)</a:t>
            </a:r>
          </a:p>
          <a:p>
            <a:pPr marL="0" indent="0">
              <a:spcBef>
                <a:spcPts val="0"/>
              </a:spcBef>
            </a:pPr>
            <a:r>
              <a:rPr lang="en-US" sz="2000" dirty="0"/>
              <a:t>	</a:t>
            </a:r>
            <a:r>
              <a:rPr lang="en-US" sz="2000" dirty="0" smtClean="0"/>
              <a:t>    335 (psych/emotional)</a:t>
            </a:r>
          </a:p>
          <a:p>
            <a:pPr marL="0" indent="0">
              <a:spcBef>
                <a:spcPts val="0"/>
              </a:spcBef>
            </a:pPr>
            <a:endParaRPr lang="en-US" sz="2000" dirty="0" smtClean="0"/>
          </a:p>
          <a:p>
            <a:pPr marL="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 smtClean="0"/>
              <a:t>77.6% </a:t>
            </a:r>
            <a:r>
              <a:rPr lang="en-US" sz="2000" dirty="0"/>
              <a:t>of </a:t>
            </a:r>
            <a:r>
              <a:rPr lang="en-US" sz="2000" i="1" dirty="0" smtClean="0"/>
              <a:t>total</a:t>
            </a:r>
            <a:r>
              <a:rPr lang="en-US" sz="2000" dirty="0" smtClean="0"/>
              <a:t> cases </a:t>
            </a:r>
            <a:r>
              <a:rPr lang="en-US" sz="2000" dirty="0"/>
              <a:t>are </a:t>
            </a:r>
            <a:r>
              <a:rPr lang="en-US" sz="2000" dirty="0" smtClean="0"/>
              <a:t>neglect</a:t>
            </a:r>
          </a:p>
          <a:p>
            <a:pPr marL="0" indent="0">
              <a:spcBef>
                <a:spcPts val="0"/>
              </a:spcBef>
            </a:pPr>
            <a:r>
              <a:rPr lang="en-US" sz="2000" dirty="0"/>
              <a:t> </a:t>
            </a:r>
            <a:r>
              <a:rPr lang="en-US" sz="2000" dirty="0" smtClean="0"/>
              <a:t>    31 children experience neglect </a:t>
            </a:r>
          </a:p>
          <a:p>
            <a:pPr marL="0" indent="0">
              <a:spcBef>
                <a:spcPts val="0"/>
              </a:spcBef>
            </a:pPr>
            <a:r>
              <a:rPr lang="en-US" sz="2000" dirty="0" smtClean="0"/>
              <a:t>	    or abuse each day</a:t>
            </a:r>
          </a:p>
          <a:p>
            <a:pPr marL="0" indent="0">
              <a:spcBef>
                <a:spcPts val="0"/>
              </a:spcBef>
            </a:pPr>
            <a:endParaRPr lang="en-US" sz="2000" dirty="0" smtClean="0"/>
          </a:p>
          <a:p>
            <a:pPr marL="0" indent="0"/>
            <a:endParaRPr lang="en-US" sz="2000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76400"/>
            <a:ext cx="4038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168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484" y="304800"/>
            <a:ext cx="7715250" cy="838200"/>
          </a:xfrm>
        </p:spPr>
        <p:txBody>
          <a:bodyPr/>
          <a:lstStyle/>
          <a:p>
            <a:pPr algn="ctr"/>
            <a:r>
              <a:rPr lang="en-US" sz="4800" b="1" i="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</a:t>
            </a:r>
            <a:endParaRPr lang="en-US" sz="4800" b="1" i="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5358"/>
            <a:ext cx="7715250" cy="4876800"/>
          </a:xfrm>
        </p:spPr>
        <p:txBody>
          <a:bodyPr/>
          <a:lstStyle/>
          <a:p>
            <a:pPr marL="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 smtClean="0"/>
              <a:t>56,637 reports of child abuse or neglect</a:t>
            </a:r>
          </a:p>
          <a:p>
            <a:pPr marL="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000" dirty="0" smtClean="0"/>
          </a:p>
          <a:p>
            <a:pPr marL="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 smtClean="0"/>
              <a:t>12,679 substantiated cases</a:t>
            </a:r>
          </a:p>
          <a:p>
            <a:pPr marL="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000" dirty="0" smtClean="0"/>
          </a:p>
          <a:p>
            <a:pPr marL="0" indent="0">
              <a:spcBef>
                <a:spcPts val="0"/>
              </a:spcBef>
            </a:pPr>
            <a:r>
              <a:rPr lang="en-US" sz="2000" dirty="0" smtClean="0"/>
              <a:t>	 </a:t>
            </a:r>
          </a:p>
          <a:p>
            <a:pPr marL="0" indent="0">
              <a:spcBef>
                <a:spcPts val="0"/>
              </a:spcBef>
            </a:pPr>
            <a:r>
              <a:rPr lang="en-US" sz="2000" dirty="0"/>
              <a:t>	</a:t>
            </a:r>
            <a:r>
              <a:rPr lang="en-US" sz="2000" dirty="0" smtClean="0"/>
              <a:t> 1,067 sexual </a:t>
            </a:r>
            <a:r>
              <a:rPr lang="en-US" sz="2000" dirty="0"/>
              <a:t>abuse </a:t>
            </a:r>
          </a:p>
          <a:p>
            <a:pPr marL="0" indent="0">
              <a:spcBef>
                <a:spcPts val="0"/>
              </a:spcBef>
            </a:pPr>
            <a:r>
              <a:rPr lang="en-US" sz="2000" dirty="0" smtClean="0"/>
              <a:t>	 1,375 physical </a:t>
            </a:r>
            <a:r>
              <a:rPr lang="en-US" sz="2000" dirty="0"/>
              <a:t>abuse </a:t>
            </a:r>
            <a:endParaRPr lang="en-US" sz="2000" dirty="0" smtClean="0"/>
          </a:p>
          <a:p>
            <a:pPr marL="0" indent="0">
              <a:spcBef>
                <a:spcPts val="0"/>
              </a:spcBef>
            </a:pPr>
            <a:r>
              <a:rPr lang="en-US" sz="2000" dirty="0"/>
              <a:t>	</a:t>
            </a:r>
            <a:r>
              <a:rPr lang="en-US" sz="2000" dirty="0">
                <a:solidFill>
                  <a:srgbClr val="FF0000"/>
                </a:solidFill>
              </a:rPr>
              <a:t>*</a:t>
            </a:r>
            <a:r>
              <a:rPr lang="en-US" sz="2000" dirty="0" smtClean="0"/>
              <a:t>9,752 neglect (189 medical)</a:t>
            </a:r>
          </a:p>
          <a:p>
            <a:pPr marL="0" indent="0">
              <a:spcBef>
                <a:spcPts val="0"/>
              </a:spcBef>
            </a:pPr>
            <a:r>
              <a:rPr lang="en-US" sz="2000" dirty="0"/>
              <a:t>	</a:t>
            </a:r>
            <a:r>
              <a:rPr lang="en-US" sz="2000" dirty="0" smtClean="0"/>
              <a:t>   </a:t>
            </a:r>
            <a:r>
              <a:rPr lang="en-US" sz="2000" dirty="0"/>
              <a:t> </a:t>
            </a:r>
            <a:r>
              <a:rPr lang="en-US" sz="2000" dirty="0" smtClean="0"/>
              <a:t>300 (psych/emotional)</a:t>
            </a:r>
          </a:p>
          <a:p>
            <a:pPr marL="0" indent="0">
              <a:spcBef>
                <a:spcPts val="0"/>
              </a:spcBef>
            </a:pPr>
            <a:endParaRPr lang="en-US" sz="2000" dirty="0" smtClean="0"/>
          </a:p>
          <a:p>
            <a:pPr marL="0" indent="0">
              <a:spcBef>
                <a:spcPts val="0"/>
              </a:spcBef>
            </a:pPr>
            <a:endParaRPr lang="en-US" sz="2000" dirty="0" smtClean="0"/>
          </a:p>
          <a:p>
            <a:pPr marL="0" indent="0"/>
            <a:r>
              <a:rPr lang="en-US" sz="2000" dirty="0" smtClean="0"/>
              <a:t>	</a:t>
            </a:r>
          </a:p>
          <a:p>
            <a:pPr marL="0" indent="0"/>
            <a:r>
              <a:rPr lang="en-US" sz="2000" dirty="0">
                <a:solidFill>
                  <a:srgbClr val="FF0000"/>
                </a:solidFill>
              </a:rPr>
              <a:t>	</a:t>
            </a:r>
            <a:r>
              <a:rPr lang="en-US" sz="2000" dirty="0" smtClean="0">
                <a:solidFill>
                  <a:srgbClr val="FF0000"/>
                </a:solidFill>
              </a:rPr>
              <a:t>*77% of reports were neglect</a:t>
            </a:r>
          </a:p>
          <a:p>
            <a:endParaRPr lang="en-US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29184483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21266004"/>
              </p:ext>
            </p:extLst>
          </p:nvPr>
        </p:nvGraphicFramePr>
        <p:xfrm>
          <a:off x="2971800" y="457200"/>
          <a:ext cx="76200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5926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 bwMode="auto">
          <a:xfrm>
            <a:off x="446088" y="152401"/>
            <a:ext cx="771525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3600" b="1" i="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 Abuse Laws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8696990"/>
              </p:ext>
            </p:extLst>
          </p:nvPr>
        </p:nvGraphicFramePr>
        <p:xfrm>
          <a:off x="152400" y="1066800"/>
          <a:ext cx="8839200" cy="4879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1635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 Abuse—What is it?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6" y="1828800"/>
            <a:ext cx="7715250" cy="411837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Emotional</a:t>
            </a:r>
            <a:endParaRPr 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Neglect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Sexual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828800"/>
            <a:ext cx="3666768" cy="27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625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i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Abuse</a:t>
            </a:r>
            <a:endParaRPr lang="en-US" b="1" i="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dirty="0" smtClean="0">
              <a:latin typeface="Candara" panose="020E0502030303020204" pitchFamily="34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Candara" panose="020E0502030303020204" pitchFamily="34" charset="0"/>
              </a:rPr>
              <a:t>Can include bruising, fractures, burns, soft-tissue swelling, even death  (Does not include reasonable discipline)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Candara" panose="020E0502030303020204" pitchFamily="34" charset="0"/>
              </a:rPr>
              <a:t>Child’s or parent’s explanation does not comport with injuries</a:t>
            </a:r>
          </a:p>
          <a:p>
            <a:pPr marL="744537" lvl="4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dirty="0" smtClean="0">
                <a:latin typeface="Candara" panose="020E0502030303020204" pitchFamily="34" charset="0"/>
              </a:rPr>
              <a:t>Non-Accidental</a:t>
            </a:r>
          </a:p>
          <a:p>
            <a:pPr marL="744537" lvl="4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dirty="0" smtClean="0">
                <a:latin typeface="Candara" panose="020E0502030303020204" pitchFamily="34" charset="0"/>
              </a:rPr>
              <a:t>Bruising in various stages</a:t>
            </a:r>
          </a:p>
          <a:p>
            <a:pPr marL="744537" lvl="4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dirty="0" smtClean="0">
                <a:latin typeface="Candara" panose="020E0502030303020204" pitchFamily="34" charset="0"/>
              </a:rPr>
              <a:t>Obvious patterns explained away</a:t>
            </a:r>
          </a:p>
          <a:p>
            <a:pPr marL="401637" lvl="4" indent="0"/>
            <a:endParaRPr lang="en-US" dirty="0" smtClean="0">
              <a:latin typeface="Candara" panose="020E0502030303020204" pitchFamily="34" charset="0"/>
            </a:endParaRPr>
          </a:p>
          <a:p>
            <a:pPr marL="744537" lvl="4" indent="-342900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39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689f1f40-ba1a-461b-aa1c-e51527dff9b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402783a2-d69b-4e5e-826d-8ddf3b1df82f"/>
</p:tagLst>
</file>

<file path=ppt/theme/theme1.xml><?xml version="1.0" encoding="utf-8"?>
<a:theme xmlns:a="http://schemas.openxmlformats.org/drawingml/2006/main" name="CDE Nursing Child Sexual Abuse">
  <a:themeElements>
    <a:clrScheme name="">
      <a:dk1>
        <a:srgbClr val="FFFFFF"/>
      </a:dk1>
      <a:lt1>
        <a:srgbClr val="FFFFFF"/>
      </a:lt1>
      <a:dk2>
        <a:srgbClr val="DCDEE0"/>
      </a:dk2>
      <a:lt2>
        <a:srgbClr val="53585F"/>
      </a:lt2>
      <a:accent1>
        <a:srgbClr val="0365C0"/>
      </a:accent1>
      <a:accent2>
        <a:srgbClr val="00882B"/>
      </a:accent2>
      <a:accent3>
        <a:srgbClr val="FFFFFF"/>
      </a:accent3>
      <a:accent4>
        <a:srgbClr val="DADADA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CDE Nursing Child Sexual Abuse</Template>
  <TotalTime>18063</TotalTime>
  <Words>1026</Words>
  <Application>Microsoft Office PowerPoint</Application>
  <PresentationFormat>On-screen Show (4:3)</PresentationFormat>
  <Paragraphs>279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CDE Nursing Child Sexual Abuse</vt:lpstr>
      <vt:lpstr>   How to identify &amp; Properly report Child abuse</vt:lpstr>
      <vt:lpstr>PowerPoint Presentation</vt:lpstr>
      <vt:lpstr>What are you all experiencing when it comes to child abuse and mandated reporting?</vt:lpstr>
      <vt:lpstr>PowerPoint Presentation</vt:lpstr>
      <vt:lpstr>2015</vt:lpstr>
      <vt:lpstr>2016</vt:lpstr>
      <vt:lpstr>Child Abuse Laws</vt:lpstr>
      <vt:lpstr>Child Abuse—What is it?</vt:lpstr>
      <vt:lpstr>Physical Abuse</vt:lpstr>
      <vt:lpstr>Neglect 70% of Colorado Cases</vt:lpstr>
      <vt:lpstr>Emotional Abuse</vt:lpstr>
      <vt:lpstr>Sexual Abuse</vt:lpstr>
      <vt:lpstr>Overview- Child Sexual Abuse</vt:lpstr>
      <vt:lpstr>Trafficking of Students</vt:lpstr>
      <vt:lpstr>Trafficking</vt:lpstr>
      <vt:lpstr>How Does Sexual Abuse Manifest Itself?  (Physically, behaviorally, emotionally)</vt:lpstr>
      <vt:lpstr>Who Might be Perpetrators of CSA?</vt:lpstr>
      <vt:lpstr>PowerPoint Presentation</vt:lpstr>
      <vt:lpstr>Reasons to Report</vt:lpstr>
      <vt:lpstr>Reasons to Report</vt:lpstr>
      <vt:lpstr>Obligations of Mandatory Reporters</vt:lpstr>
      <vt:lpstr>Your Role</vt:lpstr>
      <vt:lpstr>How to Complete a Report</vt:lpstr>
      <vt:lpstr>How to Interact with the Child</vt:lpstr>
      <vt:lpstr>YOUR Job After a Report</vt:lpstr>
      <vt:lpstr>Scenarios</vt:lpstr>
      <vt:lpstr>Scenarios</vt:lpstr>
      <vt:lpstr>Additional Resources</vt:lpstr>
      <vt:lpstr>Thank you for your time and all that you do for youth!</vt:lpstr>
    </vt:vector>
  </TitlesOfParts>
  <Company>CDPS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 abuse and reporting</dc:title>
  <dc:creator>Mark Lanning</dc:creator>
  <cp:lastModifiedBy>Margaret Ochoa</cp:lastModifiedBy>
  <cp:revision>143</cp:revision>
  <cp:lastPrinted>2017-07-11T19:44:31Z</cp:lastPrinted>
  <dcterms:created xsi:type="dcterms:W3CDTF">2015-12-04T16:19:28Z</dcterms:created>
  <dcterms:modified xsi:type="dcterms:W3CDTF">2017-10-26T14:55:07Z</dcterms:modified>
</cp:coreProperties>
</file>